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54" r:id="rId2"/>
    <p:sldId id="360" r:id="rId3"/>
    <p:sldId id="368" r:id="rId4"/>
    <p:sldId id="369" r:id="rId5"/>
    <p:sldId id="340" r:id="rId6"/>
    <p:sldId id="275" r:id="rId7"/>
    <p:sldId id="370" r:id="rId8"/>
    <p:sldId id="334" r:id="rId9"/>
    <p:sldId id="341" r:id="rId10"/>
    <p:sldId id="343" r:id="rId11"/>
    <p:sldId id="372" r:id="rId12"/>
    <p:sldId id="332" r:id="rId13"/>
    <p:sldId id="361" r:id="rId14"/>
    <p:sldId id="329" r:id="rId15"/>
    <p:sldId id="362" r:id="rId16"/>
    <p:sldId id="296" r:id="rId17"/>
    <p:sldId id="363" r:id="rId18"/>
    <p:sldId id="364" r:id="rId19"/>
    <p:sldId id="371" r:id="rId20"/>
    <p:sldId id="356" r:id="rId21"/>
  </p:sldIdLst>
  <p:sldSz cx="9144000" cy="6858000" type="screen4x3"/>
  <p:notesSz cx="9929813" cy="6799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1BAF8E-BA81-4FD1-9C30-1FD26155BC75}">
          <p14:sldIdLst>
            <p14:sldId id="354"/>
            <p14:sldId id="360"/>
            <p14:sldId id="368"/>
            <p14:sldId id="369"/>
            <p14:sldId id="340"/>
            <p14:sldId id="275"/>
            <p14:sldId id="370"/>
            <p14:sldId id="334"/>
            <p14:sldId id="341"/>
            <p14:sldId id="343"/>
            <p14:sldId id="372"/>
            <p14:sldId id="332"/>
            <p14:sldId id="361"/>
            <p14:sldId id="329"/>
            <p14:sldId id="362"/>
            <p14:sldId id="296"/>
            <p14:sldId id="363"/>
            <p14:sldId id="364"/>
            <p14:sldId id="371"/>
            <p14:sldId id="3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D97D2-E48A-492A-9589-F6A400FA64C7}" v="12" dt="2023-05-02T02:38:43.828"/>
    <p1510:client id="{123DFD57-077C-4BEA-93C0-C797D01EC8DB}" v="69" dt="2023-05-01T00:11:21.621"/>
    <p1510:client id="{2A7BEFAD-ACC9-4A50-8985-82593D8BB639}" v="18" dt="2023-05-01T00:28:55.017"/>
    <p1510:client id="{A469FAB5-6B01-4B77-8D39-4F4CD921C3F6}" v="49" dt="2023-05-01T00:40:49.625"/>
    <p1510:client id="{BE97EC72-603D-4D2E-BBCD-C6CDF63C0069}" v="62" dt="2023-05-01T00:46:17.605"/>
    <p1510:client id="{CF057E39-498E-49AA-84DE-9D4DC8988E25}" v="40" dt="2023-05-01T03:11:00.929"/>
    <p1510:client id="{D27E4F60-C192-482D-9C72-FA14B57563A1}" v="2" dt="2023-05-01T01:08:07.545"/>
    <p1510:client id="{E21DE914-6219-428E-84E3-D579A8381691}" v="11" dt="2023-05-01T00:32:44.881"/>
    <p1510:client id="{FA5DAA8C-0570-48AD-A76B-1252A5D4AA62}" v="11" dt="2023-05-02T04:14:54.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2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919" cy="339963"/>
          </a:xfrm>
          <a:prstGeom prst="rect">
            <a:avLst/>
          </a:prstGeom>
        </p:spPr>
        <p:txBody>
          <a:bodyPr vert="horz" lIns="91458" tIns="45729" rIns="91458" bIns="45729" rtlCol="0"/>
          <a:lstStyle>
            <a:lvl1pPr algn="l">
              <a:defRPr sz="1200"/>
            </a:lvl1pPr>
          </a:lstStyle>
          <a:p>
            <a:endParaRPr lang="en-AU"/>
          </a:p>
        </p:txBody>
      </p:sp>
      <p:sp>
        <p:nvSpPr>
          <p:cNvPr id="3" name="Date Placeholder 2"/>
          <p:cNvSpPr>
            <a:spLocks noGrp="1"/>
          </p:cNvSpPr>
          <p:nvPr>
            <p:ph type="dt" sz="quarter" idx="1"/>
          </p:nvPr>
        </p:nvSpPr>
        <p:spPr>
          <a:xfrm>
            <a:off x="5624598" y="0"/>
            <a:ext cx="4302919" cy="339963"/>
          </a:xfrm>
          <a:prstGeom prst="rect">
            <a:avLst/>
          </a:prstGeom>
        </p:spPr>
        <p:txBody>
          <a:bodyPr vert="horz" lIns="91458" tIns="45729" rIns="91458" bIns="45729" rtlCol="0"/>
          <a:lstStyle>
            <a:lvl1pPr algn="r">
              <a:defRPr sz="1200"/>
            </a:lvl1pPr>
          </a:lstStyle>
          <a:p>
            <a:fld id="{02B5132C-447D-4F08-9C2C-2F0924B532AB}" type="datetimeFigureOut">
              <a:rPr lang="en-AU" smtClean="0"/>
              <a:t>2/05/2023</a:t>
            </a:fld>
            <a:endParaRPr lang="en-AU"/>
          </a:p>
        </p:txBody>
      </p:sp>
      <p:sp>
        <p:nvSpPr>
          <p:cNvPr id="4" name="Footer Placeholder 3"/>
          <p:cNvSpPr>
            <a:spLocks noGrp="1"/>
          </p:cNvSpPr>
          <p:nvPr>
            <p:ph type="ftr" sz="quarter" idx="2"/>
          </p:nvPr>
        </p:nvSpPr>
        <p:spPr>
          <a:xfrm>
            <a:off x="1" y="6458120"/>
            <a:ext cx="4302919" cy="339963"/>
          </a:xfrm>
          <a:prstGeom prst="rect">
            <a:avLst/>
          </a:prstGeom>
        </p:spPr>
        <p:txBody>
          <a:bodyPr vert="horz" lIns="91458" tIns="45729" rIns="91458" bIns="45729" rtlCol="0" anchor="b"/>
          <a:lstStyle>
            <a:lvl1pPr algn="l">
              <a:defRPr sz="1200"/>
            </a:lvl1pPr>
          </a:lstStyle>
          <a:p>
            <a:endParaRPr lang="en-AU"/>
          </a:p>
        </p:txBody>
      </p:sp>
      <p:sp>
        <p:nvSpPr>
          <p:cNvPr id="5" name="Slide Number Placeholder 4"/>
          <p:cNvSpPr>
            <a:spLocks noGrp="1"/>
          </p:cNvSpPr>
          <p:nvPr>
            <p:ph type="sldNum" sz="quarter" idx="3"/>
          </p:nvPr>
        </p:nvSpPr>
        <p:spPr>
          <a:xfrm>
            <a:off x="5624598" y="6458120"/>
            <a:ext cx="4302919" cy="339963"/>
          </a:xfrm>
          <a:prstGeom prst="rect">
            <a:avLst/>
          </a:prstGeom>
        </p:spPr>
        <p:txBody>
          <a:bodyPr vert="horz" lIns="91458" tIns="45729" rIns="91458" bIns="45729" rtlCol="0" anchor="b"/>
          <a:lstStyle>
            <a:lvl1pPr algn="r">
              <a:defRPr sz="1200"/>
            </a:lvl1pPr>
          </a:lstStyle>
          <a:p>
            <a:fld id="{C0F2ED33-55D4-472D-953E-C64F28A2CB3E}" type="slidenum">
              <a:rPr lang="en-AU" smtClean="0"/>
              <a:t>‹#›</a:t>
            </a:fld>
            <a:endParaRPr lang="en-AU"/>
          </a:p>
        </p:txBody>
      </p:sp>
    </p:spTree>
    <p:extLst>
      <p:ext uri="{BB962C8B-B14F-4D97-AF65-F5344CB8AC3E}">
        <p14:creationId xmlns:p14="http://schemas.microsoft.com/office/powerpoint/2010/main" val="4170350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919" cy="339963"/>
          </a:xfrm>
          <a:prstGeom prst="rect">
            <a:avLst/>
          </a:prstGeom>
        </p:spPr>
        <p:txBody>
          <a:bodyPr vert="horz" lIns="91458" tIns="45729" rIns="91458" bIns="45729" rtlCol="0"/>
          <a:lstStyle>
            <a:lvl1pPr algn="l">
              <a:defRPr sz="1200"/>
            </a:lvl1pPr>
          </a:lstStyle>
          <a:p>
            <a:endParaRPr lang="en-AU"/>
          </a:p>
        </p:txBody>
      </p:sp>
      <p:sp>
        <p:nvSpPr>
          <p:cNvPr id="3" name="Date Placeholder 2"/>
          <p:cNvSpPr>
            <a:spLocks noGrp="1"/>
          </p:cNvSpPr>
          <p:nvPr>
            <p:ph type="dt" idx="1"/>
          </p:nvPr>
        </p:nvSpPr>
        <p:spPr>
          <a:xfrm>
            <a:off x="5624598" y="0"/>
            <a:ext cx="4302919" cy="339963"/>
          </a:xfrm>
          <a:prstGeom prst="rect">
            <a:avLst/>
          </a:prstGeom>
        </p:spPr>
        <p:txBody>
          <a:bodyPr vert="horz" lIns="91458" tIns="45729" rIns="91458" bIns="45729" rtlCol="0"/>
          <a:lstStyle>
            <a:lvl1pPr algn="r">
              <a:defRPr sz="1200"/>
            </a:lvl1pPr>
          </a:lstStyle>
          <a:p>
            <a:fld id="{6735F7AE-C937-47BA-BD09-81186B605A72}" type="datetimeFigureOut">
              <a:rPr lang="en-AU" smtClean="0"/>
              <a:t>2/05/2023</a:t>
            </a:fld>
            <a:endParaRPr lang="en-AU"/>
          </a:p>
        </p:txBody>
      </p:sp>
      <p:sp>
        <p:nvSpPr>
          <p:cNvPr id="4" name="Slide Image Placeholder 3"/>
          <p:cNvSpPr>
            <a:spLocks noGrp="1" noRot="1" noChangeAspect="1"/>
          </p:cNvSpPr>
          <p:nvPr>
            <p:ph type="sldImg" idx="2"/>
          </p:nvPr>
        </p:nvSpPr>
        <p:spPr>
          <a:xfrm>
            <a:off x="3265488" y="509588"/>
            <a:ext cx="3398837" cy="2549525"/>
          </a:xfrm>
          <a:prstGeom prst="rect">
            <a:avLst/>
          </a:prstGeom>
          <a:noFill/>
          <a:ln w="12700">
            <a:solidFill>
              <a:prstClr val="black"/>
            </a:solidFill>
          </a:ln>
        </p:spPr>
        <p:txBody>
          <a:bodyPr vert="horz" lIns="91458" tIns="45729" rIns="91458" bIns="45729" rtlCol="0" anchor="ctr"/>
          <a:lstStyle/>
          <a:p>
            <a:endParaRPr lang="en-AU"/>
          </a:p>
        </p:txBody>
      </p:sp>
      <p:sp>
        <p:nvSpPr>
          <p:cNvPr id="5" name="Notes Placeholder 4"/>
          <p:cNvSpPr>
            <a:spLocks noGrp="1"/>
          </p:cNvSpPr>
          <p:nvPr>
            <p:ph type="body" sz="quarter" idx="3"/>
          </p:nvPr>
        </p:nvSpPr>
        <p:spPr>
          <a:xfrm>
            <a:off x="992983" y="3229650"/>
            <a:ext cx="7943850" cy="3059669"/>
          </a:xfrm>
          <a:prstGeom prst="rect">
            <a:avLst/>
          </a:prstGeom>
        </p:spPr>
        <p:txBody>
          <a:bodyPr vert="horz" lIns="91458" tIns="45729" rIns="91458" bIns="457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6458120"/>
            <a:ext cx="4302919" cy="339963"/>
          </a:xfrm>
          <a:prstGeom prst="rect">
            <a:avLst/>
          </a:prstGeom>
        </p:spPr>
        <p:txBody>
          <a:bodyPr vert="horz" lIns="91458" tIns="45729" rIns="91458" bIns="45729" rtlCol="0" anchor="b"/>
          <a:lstStyle>
            <a:lvl1pPr algn="l">
              <a:defRPr sz="1200"/>
            </a:lvl1pPr>
          </a:lstStyle>
          <a:p>
            <a:endParaRPr lang="en-AU"/>
          </a:p>
        </p:txBody>
      </p:sp>
      <p:sp>
        <p:nvSpPr>
          <p:cNvPr id="7" name="Slide Number Placeholder 6"/>
          <p:cNvSpPr>
            <a:spLocks noGrp="1"/>
          </p:cNvSpPr>
          <p:nvPr>
            <p:ph type="sldNum" sz="quarter" idx="5"/>
          </p:nvPr>
        </p:nvSpPr>
        <p:spPr>
          <a:xfrm>
            <a:off x="5624598" y="6458120"/>
            <a:ext cx="4302919" cy="339963"/>
          </a:xfrm>
          <a:prstGeom prst="rect">
            <a:avLst/>
          </a:prstGeom>
        </p:spPr>
        <p:txBody>
          <a:bodyPr vert="horz" lIns="91458" tIns="45729" rIns="91458" bIns="45729" rtlCol="0" anchor="b"/>
          <a:lstStyle>
            <a:lvl1pPr algn="r">
              <a:defRPr sz="1200"/>
            </a:lvl1pPr>
          </a:lstStyle>
          <a:p>
            <a:fld id="{F2BBCB66-E598-41B4-A00C-2E9C7FEE8BF5}" type="slidenum">
              <a:rPr lang="en-AU" smtClean="0"/>
              <a:t>‹#›</a:t>
            </a:fld>
            <a:endParaRPr lang="en-AU"/>
          </a:p>
        </p:txBody>
      </p:sp>
    </p:spTree>
    <p:extLst>
      <p:ext uri="{BB962C8B-B14F-4D97-AF65-F5344CB8AC3E}">
        <p14:creationId xmlns:p14="http://schemas.microsoft.com/office/powerpoint/2010/main" val="108028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Welcome before we officially get started I will let you know the toilets are located out the side of this building to the left. </a:t>
            </a:r>
          </a:p>
        </p:txBody>
      </p:sp>
      <p:sp>
        <p:nvSpPr>
          <p:cNvPr id="4" name="Slide Number Placeholder 3"/>
          <p:cNvSpPr>
            <a:spLocks noGrp="1"/>
          </p:cNvSpPr>
          <p:nvPr>
            <p:ph type="sldNum" sz="quarter" idx="10"/>
          </p:nvPr>
        </p:nvSpPr>
        <p:spPr/>
        <p:txBody>
          <a:bodyPr/>
          <a:lstStyle/>
          <a:p>
            <a:fld id="{F2BBCB66-E598-41B4-A00C-2E9C7FEE8BF5}" type="slidenum">
              <a:rPr lang="en-AU" smtClean="0"/>
              <a:t>1</a:t>
            </a:fld>
            <a:endParaRPr lang="en-AU"/>
          </a:p>
        </p:txBody>
      </p:sp>
    </p:spTree>
    <p:extLst>
      <p:ext uri="{BB962C8B-B14F-4D97-AF65-F5344CB8AC3E}">
        <p14:creationId xmlns:p14="http://schemas.microsoft.com/office/powerpoint/2010/main" val="2544019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For those interested in testing for our SEAL</a:t>
            </a:r>
            <a:r>
              <a:rPr lang="en-AU" baseline="0"/>
              <a:t> program testing occurs this Saturday 4</a:t>
            </a:r>
            <a:r>
              <a:rPr lang="en-AU" baseline="30000"/>
              <a:t>th</a:t>
            </a:r>
            <a:r>
              <a:rPr lang="en-AU" baseline="0"/>
              <a:t> May. If you haven’t already expressed your interest you do so through the General Office. Cost for ACER testing is $75. High performing students on the test will be asked to attend an interview as part of the selection process. </a:t>
            </a:r>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10</a:t>
            </a:fld>
            <a:endParaRPr lang="en-AU"/>
          </a:p>
        </p:txBody>
      </p:sp>
    </p:spTree>
    <p:extLst>
      <p:ext uri="{BB962C8B-B14F-4D97-AF65-F5344CB8AC3E}">
        <p14:creationId xmlns:p14="http://schemas.microsoft.com/office/powerpoint/2010/main" val="587416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Of course there a</a:t>
            </a:r>
            <a:r>
              <a:rPr lang="en-AU" baseline="0"/>
              <a:t>re a large number of extra curricular activities for students to participate in including…</a:t>
            </a:r>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11</a:t>
            </a:fld>
            <a:endParaRPr lang="en-AU"/>
          </a:p>
        </p:txBody>
      </p:sp>
    </p:spTree>
    <p:extLst>
      <p:ext uri="{BB962C8B-B14F-4D97-AF65-F5344CB8AC3E}">
        <p14:creationId xmlns:p14="http://schemas.microsoft.com/office/powerpoint/2010/main" val="214290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Soccer School enrolment</a:t>
            </a:r>
            <a:r>
              <a:rPr lang="en-AU" baseline="0"/>
              <a:t> is dependent on placement at KDC. Our soccer group will be selected through trial and interview from those who are successfully enrolled.</a:t>
            </a:r>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12</a:t>
            </a:fld>
            <a:endParaRPr lang="en-AU"/>
          </a:p>
        </p:txBody>
      </p:sp>
    </p:spTree>
    <p:extLst>
      <p:ext uri="{BB962C8B-B14F-4D97-AF65-F5344CB8AC3E}">
        <p14:creationId xmlns:p14="http://schemas.microsoft.com/office/powerpoint/2010/main" val="642378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Next can I ask </a:t>
            </a:r>
            <a:r>
              <a:rPr lang="en-AU" err="1"/>
              <a:t>Binusha</a:t>
            </a:r>
            <a:r>
              <a:rPr lang="en-AU"/>
              <a:t>, Rowan</a:t>
            </a:r>
            <a:r>
              <a:rPr lang="en-AU" baseline="0"/>
              <a:t> and </a:t>
            </a:r>
            <a:r>
              <a:rPr lang="en-AU" baseline="0" err="1"/>
              <a:t>Abilash</a:t>
            </a:r>
            <a:r>
              <a:rPr lang="en-AU" baseline="0"/>
              <a:t> to come up the front. As well as Sabrina one of our peer support leaders.</a:t>
            </a:r>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13</a:t>
            </a:fld>
            <a:endParaRPr lang="en-AU"/>
          </a:p>
        </p:txBody>
      </p:sp>
    </p:spTree>
    <p:extLst>
      <p:ext uri="{BB962C8B-B14F-4D97-AF65-F5344CB8AC3E}">
        <p14:creationId xmlns:p14="http://schemas.microsoft.com/office/powerpoint/2010/main" val="293378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Once accepted here at KDC the first real contact you</a:t>
            </a:r>
            <a:r>
              <a:rPr lang="en-AU" baseline="0"/>
              <a:t> will have with the school will be the parent/student interviews held in October. This is an opportunity for your child to let us know what they like (and don’t like), what they are good at and any requests for placement with others. The HG teacher has already been discussed, the HG room will be the class they have the most classes in to reduce movement (8Ha) – </a:t>
            </a:r>
            <a:r>
              <a:rPr lang="en-AU" baseline="0" err="1"/>
              <a:t>Eng</a:t>
            </a:r>
            <a:r>
              <a:rPr lang="en-AU" baseline="0"/>
              <a:t>, Maths, Hums and explore (which will be discussed shortly). Peer support program….. Camp. Also in Term 1 students have an Activity Day to run through the KDC 3 and student expectations before a Year 7 BBQ gives parents an opportunity to meet the HG teacher and House staff and mix and meet other parents from your child’s HG.</a:t>
            </a:r>
          </a:p>
        </p:txBody>
      </p:sp>
      <p:sp>
        <p:nvSpPr>
          <p:cNvPr id="4" name="Slide Number Placeholder 3"/>
          <p:cNvSpPr>
            <a:spLocks noGrp="1"/>
          </p:cNvSpPr>
          <p:nvPr>
            <p:ph type="sldNum" sz="quarter" idx="10"/>
          </p:nvPr>
        </p:nvSpPr>
        <p:spPr/>
        <p:txBody>
          <a:bodyPr/>
          <a:lstStyle/>
          <a:p>
            <a:fld id="{F2BBCB66-E598-41B4-A00C-2E9C7FEE8BF5}" type="slidenum">
              <a:rPr lang="en-AU" smtClean="0"/>
              <a:t>14</a:t>
            </a:fld>
            <a:endParaRPr lang="en-AU"/>
          </a:p>
        </p:txBody>
      </p:sp>
    </p:spTree>
    <p:extLst>
      <p:ext uri="{BB962C8B-B14F-4D97-AF65-F5344CB8AC3E}">
        <p14:creationId xmlns:p14="http://schemas.microsoft.com/office/powerpoint/2010/main" val="414679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15</a:t>
            </a:fld>
            <a:endParaRPr lang="en-AU"/>
          </a:p>
        </p:txBody>
      </p:sp>
    </p:spTree>
    <p:extLst>
      <p:ext uri="{BB962C8B-B14F-4D97-AF65-F5344CB8AC3E}">
        <p14:creationId xmlns:p14="http://schemas.microsoft.com/office/powerpoint/2010/main" val="3009288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 summary what can KDC offer your child?....</a:t>
            </a:r>
          </a:p>
        </p:txBody>
      </p:sp>
      <p:sp>
        <p:nvSpPr>
          <p:cNvPr id="4" name="Slide Number Placeholder 3"/>
          <p:cNvSpPr>
            <a:spLocks noGrp="1"/>
          </p:cNvSpPr>
          <p:nvPr>
            <p:ph type="sldNum" sz="quarter" idx="10"/>
          </p:nvPr>
        </p:nvSpPr>
        <p:spPr/>
        <p:txBody>
          <a:bodyPr/>
          <a:lstStyle/>
          <a:p>
            <a:fld id="{F2BBCB66-E598-41B4-A00C-2E9C7FEE8BF5}" type="slidenum">
              <a:rPr lang="en-AU" smtClean="0"/>
              <a:t>16</a:t>
            </a:fld>
            <a:endParaRPr lang="en-AU"/>
          </a:p>
        </p:txBody>
      </p:sp>
    </p:spTree>
    <p:extLst>
      <p:ext uri="{BB962C8B-B14F-4D97-AF65-F5344CB8AC3E}">
        <p14:creationId xmlns:p14="http://schemas.microsoft.com/office/powerpoint/2010/main" val="235425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17</a:t>
            </a:fld>
            <a:endParaRPr lang="en-AU"/>
          </a:p>
        </p:txBody>
      </p:sp>
    </p:spTree>
    <p:extLst>
      <p:ext uri="{BB962C8B-B14F-4D97-AF65-F5344CB8AC3E}">
        <p14:creationId xmlns:p14="http://schemas.microsoft.com/office/powerpoint/2010/main" val="3565297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18</a:t>
            </a:fld>
            <a:endParaRPr lang="en-AU"/>
          </a:p>
        </p:txBody>
      </p:sp>
    </p:spTree>
    <p:extLst>
      <p:ext uri="{BB962C8B-B14F-4D97-AF65-F5344CB8AC3E}">
        <p14:creationId xmlns:p14="http://schemas.microsoft.com/office/powerpoint/2010/main" val="1173431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19</a:t>
            </a:fld>
            <a:endParaRPr lang="en-AU"/>
          </a:p>
        </p:txBody>
      </p:sp>
    </p:spTree>
    <p:extLst>
      <p:ext uri="{BB962C8B-B14F-4D97-AF65-F5344CB8AC3E}">
        <p14:creationId xmlns:p14="http://schemas.microsoft.com/office/powerpoint/2010/main" val="31374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We would like to acknowledge that all Keilor Downs College stands on the traditional lands of the </a:t>
            </a:r>
            <a:r>
              <a:rPr lang="en-AU" sz="1200" kern="1200" err="1">
                <a:solidFill>
                  <a:schemeClr val="tx1"/>
                </a:solidFill>
                <a:effectLst/>
                <a:latin typeface="+mn-lt"/>
                <a:ea typeface="+mn-ea"/>
                <a:cs typeface="+mn-cs"/>
              </a:rPr>
              <a:t>Wurundjeri</a:t>
            </a:r>
            <a:r>
              <a:rPr lang="en-AU" sz="1200" kern="1200">
                <a:solidFill>
                  <a:schemeClr val="tx1"/>
                </a:solidFill>
                <a:effectLst/>
                <a:latin typeface="+mn-lt"/>
                <a:ea typeface="+mn-ea"/>
                <a:cs typeface="+mn-cs"/>
              </a:rPr>
              <a:t> People of the Kulin Nation and pay respect to their elders, both past and present. We recognize their long custodianship of this land and appreciate their unique and on-going culture and role in the life of our communities.</a:t>
            </a:r>
          </a:p>
          <a:p>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2</a:t>
            </a:fld>
            <a:endParaRPr lang="en-AU"/>
          </a:p>
        </p:txBody>
      </p:sp>
    </p:spTree>
    <p:extLst>
      <p:ext uri="{BB962C8B-B14F-4D97-AF65-F5344CB8AC3E}">
        <p14:creationId xmlns:p14="http://schemas.microsoft.com/office/powerpoint/2010/main" val="3188943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20</a:t>
            </a:fld>
            <a:endParaRPr lang="en-AU"/>
          </a:p>
        </p:txBody>
      </p:sp>
    </p:spTree>
    <p:extLst>
      <p:ext uri="{BB962C8B-B14F-4D97-AF65-F5344CB8AC3E}">
        <p14:creationId xmlns:p14="http://schemas.microsoft.com/office/powerpoint/2010/main" val="103810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graphic gives you a snapshot of relative growth of our students between Yr.7 and Yr. 9.</a:t>
            </a:r>
          </a:p>
          <a:p>
            <a:r>
              <a:rPr lang="en-AU"/>
              <a:t>As you can see in each of the areas, reading, writing and numeracy our relative growth – the</a:t>
            </a:r>
            <a:r>
              <a:rPr lang="en-AU" baseline="0"/>
              <a:t> % of students who achieved high gain, is above similar schools (purple), a similar network school (blue) and the state figure (black).</a:t>
            </a:r>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3</a:t>
            </a:fld>
            <a:endParaRPr lang="en-AU"/>
          </a:p>
        </p:txBody>
      </p:sp>
    </p:spTree>
    <p:extLst>
      <p:ext uri="{BB962C8B-B14F-4D97-AF65-F5344CB8AC3E}">
        <p14:creationId xmlns:p14="http://schemas.microsoft.com/office/powerpoint/2010/main" val="2837922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Our VCE all studies mean graph</a:t>
            </a:r>
            <a:r>
              <a:rPr lang="en-AU" baseline="0"/>
              <a:t> shows KDC’s improvement over the past 7 years. Last year we finally reached our goal of achieving the “magical” 30 which had been 7 or so years in the making. Our next challenge is to try and maintain this mean and reach this mark consistently.</a:t>
            </a:r>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4</a:t>
            </a:fld>
            <a:endParaRPr lang="en-AU"/>
          </a:p>
        </p:txBody>
      </p:sp>
    </p:spTree>
    <p:extLst>
      <p:ext uri="{BB962C8B-B14F-4D97-AF65-F5344CB8AC3E}">
        <p14:creationId xmlns:p14="http://schemas.microsoft.com/office/powerpoint/2010/main" val="154672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5</a:t>
            </a:fld>
            <a:endParaRPr lang="en-AU"/>
          </a:p>
        </p:txBody>
      </p:sp>
    </p:spTree>
    <p:extLst>
      <p:ext uri="{BB962C8B-B14F-4D97-AF65-F5344CB8AC3E}">
        <p14:creationId xmlns:p14="http://schemas.microsoft.com/office/powerpoint/2010/main" val="122100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One</a:t>
            </a:r>
            <a:r>
              <a:rPr lang="en-AU" baseline="0"/>
              <a:t> of the things that sets us apart from other schools is our well resourced and structured Student Wellbeing. There is a multifaceted approach that begins with students being placed in HGs. Students are placed in HGs based on constraints such as friendships, academic levels, special needs, language, gender etc. Each House (Yellow, Green, red, Blue) will have 2 or 3 HGs at each level. Each HG will stay together for the majority of classes in Year 7, 8 and 9 before students start to follow different pathways. Each HG meets for about 10 minutes every morning with their HG teacher who usually follows them through each year level (where possible). </a:t>
            </a:r>
          </a:p>
          <a:p>
            <a:r>
              <a:rPr lang="en-AU" baseline="0"/>
              <a:t>Resourced Wellbeing – SWCs </a:t>
            </a:r>
            <a:r>
              <a:rPr lang="en-AU" baseline="0" err="1"/>
              <a:t>psychs</a:t>
            </a:r>
            <a:r>
              <a:rPr lang="en-AU" baseline="0"/>
              <a:t> youth worker GP</a:t>
            </a:r>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6</a:t>
            </a:fld>
            <a:endParaRPr lang="en-AU"/>
          </a:p>
        </p:txBody>
      </p:sp>
    </p:spTree>
    <p:extLst>
      <p:ext uri="{BB962C8B-B14F-4D97-AF65-F5344CB8AC3E}">
        <p14:creationId xmlns:p14="http://schemas.microsoft.com/office/powerpoint/2010/main" val="364369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a:t>With 2 or 3 HG per year level each House contains approx. 15 HGs across Year 7 – 12. This allows the members of each house team (House leader, coordinators and STA) to build relationships with the student and family over the course of their time at KDC. The Houses have been one of the contributing factors to our positive learning environment.</a:t>
            </a:r>
          </a:p>
          <a:p>
            <a:r>
              <a:rPr lang="en-AU" baseline="0"/>
              <a:t>Student misbehaviour is very low allowing House staff to work with students that require extra support in areas such as mental health, attendance, friendships etc.</a:t>
            </a:r>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7</a:t>
            </a:fld>
            <a:endParaRPr lang="en-AU"/>
          </a:p>
        </p:txBody>
      </p:sp>
    </p:spTree>
    <p:extLst>
      <p:ext uri="{BB962C8B-B14F-4D97-AF65-F5344CB8AC3E}">
        <p14:creationId xmlns:p14="http://schemas.microsoft.com/office/powerpoint/2010/main" val="351250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As you should</a:t>
            </a:r>
            <a:r>
              <a:rPr lang="en-AU" baseline="0"/>
              <a:t> of seen through visiting the KLA displays this evening, our curriculum is delivered by passionate and knowledgeable staff who are “specialists” in the learning area. Our curriculum team is constantly working to differentiate curriculum and improve the teaching and learning within the college. Most recently this work has been on the thinking skills which aims to provide students with the tools to approach new information and apply their knowledge independently in a variety of situations.</a:t>
            </a:r>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8</a:t>
            </a:fld>
            <a:endParaRPr lang="en-AU"/>
          </a:p>
        </p:txBody>
      </p:sp>
    </p:spTree>
    <p:extLst>
      <p:ext uri="{BB962C8B-B14F-4D97-AF65-F5344CB8AC3E}">
        <p14:creationId xmlns:p14="http://schemas.microsoft.com/office/powerpoint/2010/main" val="33962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So</a:t>
            </a:r>
            <a:r>
              <a:rPr lang="en-AU" baseline="0"/>
              <a:t> what does the Year 7 curriculum look like?</a:t>
            </a:r>
          </a:p>
          <a:p>
            <a:r>
              <a:rPr lang="en-AU" baseline="0"/>
              <a:t>Year 7 students will complete core subjects such as English, Maths …. With electives in Technology and Arts as well as an “Explore” class which has a pastoral care focus.</a:t>
            </a:r>
            <a:endParaRPr lang="en-AU"/>
          </a:p>
        </p:txBody>
      </p:sp>
      <p:sp>
        <p:nvSpPr>
          <p:cNvPr id="4" name="Slide Number Placeholder 3"/>
          <p:cNvSpPr>
            <a:spLocks noGrp="1"/>
          </p:cNvSpPr>
          <p:nvPr>
            <p:ph type="sldNum" sz="quarter" idx="10"/>
          </p:nvPr>
        </p:nvSpPr>
        <p:spPr/>
        <p:txBody>
          <a:bodyPr/>
          <a:lstStyle/>
          <a:p>
            <a:fld id="{F2BBCB66-E598-41B4-A00C-2E9C7FEE8BF5}" type="slidenum">
              <a:rPr lang="en-AU" smtClean="0"/>
              <a:t>9</a:t>
            </a:fld>
            <a:endParaRPr lang="en-AU"/>
          </a:p>
        </p:txBody>
      </p:sp>
    </p:spTree>
    <p:extLst>
      <p:ext uri="{BB962C8B-B14F-4D97-AF65-F5344CB8AC3E}">
        <p14:creationId xmlns:p14="http://schemas.microsoft.com/office/powerpoint/2010/main" val="140354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411B184-FDC7-4EFB-91FD-DB7F549502A5}" type="datetimeFigureOut">
              <a:rPr lang="en-AU" smtClean="0"/>
              <a:t>2/05/2023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5989D8-040F-4757-8C0A-A53079C66A61}" type="slidenum">
              <a:rPr lang="en-AU" smtClean="0"/>
              <a:t>‹#›</a:t>
            </a:fld>
            <a:endParaRPr lang="en-AU"/>
          </a:p>
        </p:txBody>
      </p:sp>
    </p:spTree>
    <p:extLst>
      <p:ext uri="{BB962C8B-B14F-4D97-AF65-F5344CB8AC3E}">
        <p14:creationId xmlns:p14="http://schemas.microsoft.com/office/powerpoint/2010/main" val="69340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411B184-FDC7-4EFB-91FD-DB7F549502A5}" type="datetimeFigureOut">
              <a:rPr lang="en-AU" smtClean="0"/>
              <a:t>2/05/2023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5989D8-040F-4757-8C0A-A53079C66A61}" type="slidenum">
              <a:rPr lang="en-AU" smtClean="0"/>
              <a:t>‹#›</a:t>
            </a:fld>
            <a:endParaRPr lang="en-AU"/>
          </a:p>
        </p:txBody>
      </p:sp>
    </p:spTree>
    <p:extLst>
      <p:ext uri="{BB962C8B-B14F-4D97-AF65-F5344CB8AC3E}">
        <p14:creationId xmlns:p14="http://schemas.microsoft.com/office/powerpoint/2010/main" val="279317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411B184-FDC7-4EFB-91FD-DB7F549502A5}" type="datetimeFigureOut">
              <a:rPr lang="en-AU" smtClean="0"/>
              <a:t>2/05/2023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5989D8-040F-4757-8C0A-A53079C66A61}" type="slidenum">
              <a:rPr lang="en-AU" smtClean="0"/>
              <a:t>‹#›</a:t>
            </a:fld>
            <a:endParaRPr lang="en-AU"/>
          </a:p>
        </p:txBody>
      </p:sp>
    </p:spTree>
    <p:extLst>
      <p:ext uri="{BB962C8B-B14F-4D97-AF65-F5344CB8AC3E}">
        <p14:creationId xmlns:p14="http://schemas.microsoft.com/office/powerpoint/2010/main" val="213110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411B184-FDC7-4EFB-91FD-DB7F549502A5}" type="datetimeFigureOut">
              <a:rPr lang="en-AU" smtClean="0"/>
              <a:t>2/05/2023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5989D8-040F-4757-8C0A-A53079C66A61}" type="slidenum">
              <a:rPr lang="en-AU" smtClean="0"/>
              <a:t>‹#›</a:t>
            </a:fld>
            <a:endParaRPr lang="en-AU"/>
          </a:p>
        </p:txBody>
      </p:sp>
    </p:spTree>
    <p:extLst>
      <p:ext uri="{BB962C8B-B14F-4D97-AF65-F5344CB8AC3E}">
        <p14:creationId xmlns:p14="http://schemas.microsoft.com/office/powerpoint/2010/main" val="261697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1B184-FDC7-4EFB-91FD-DB7F549502A5}" type="datetimeFigureOut">
              <a:rPr lang="en-AU" smtClean="0"/>
              <a:t>2/05/2023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5989D8-040F-4757-8C0A-A53079C66A61}" type="slidenum">
              <a:rPr lang="en-AU" smtClean="0"/>
              <a:t>‹#›</a:t>
            </a:fld>
            <a:endParaRPr lang="en-AU"/>
          </a:p>
        </p:txBody>
      </p:sp>
    </p:spTree>
    <p:extLst>
      <p:ext uri="{BB962C8B-B14F-4D97-AF65-F5344CB8AC3E}">
        <p14:creationId xmlns:p14="http://schemas.microsoft.com/office/powerpoint/2010/main" val="370597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411B184-FDC7-4EFB-91FD-DB7F549502A5}" type="datetimeFigureOut">
              <a:rPr lang="en-AU" smtClean="0"/>
              <a:t>2/05/2023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D5989D8-040F-4757-8C0A-A53079C66A61}" type="slidenum">
              <a:rPr lang="en-AU" smtClean="0"/>
              <a:t>‹#›</a:t>
            </a:fld>
            <a:endParaRPr lang="en-AU"/>
          </a:p>
        </p:txBody>
      </p:sp>
    </p:spTree>
    <p:extLst>
      <p:ext uri="{BB962C8B-B14F-4D97-AF65-F5344CB8AC3E}">
        <p14:creationId xmlns:p14="http://schemas.microsoft.com/office/powerpoint/2010/main" val="339207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411B184-FDC7-4EFB-91FD-DB7F549502A5}" type="datetimeFigureOut">
              <a:rPr lang="en-AU" smtClean="0"/>
              <a:t>2/05/2023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D5989D8-040F-4757-8C0A-A53079C66A61}" type="slidenum">
              <a:rPr lang="en-AU" smtClean="0"/>
              <a:t>‹#›</a:t>
            </a:fld>
            <a:endParaRPr lang="en-AU"/>
          </a:p>
        </p:txBody>
      </p:sp>
    </p:spTree>
    <p:extLst>
      <p:ext uri="{BB962C8B-B14F-4D97-AF65-F5344CB8AC3E}">
        <p14:creationId xmlns:p14="http://schemas.microsoft.com/office/powerpoint/2010/main" val="97061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411B184-FDC7-4EFB-91FD-DB7F549502A5}" type="datetimeFigureOut">
              <a:rPr lang="en-AU" smtClean="0"/>
              <a:t>2/05/2023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D5989D8-040F-4757-8C0A-A53079C66A61}" type="slidenum">
              <a:rPr lang="en-AU" smtClean="0"/>
              <a:t>‹#›</a:t>
            </a:fld>
            <a:endParaRPr lang="en-AU"/>
          </a:p>
        </p:txBody>
      </p:sp>
    </p:spTree>
    <p:extLst>
      <p:ext uri="{BB962C8B-B14F-4D97-AF65-F5344CB8AC3E}">
        <p14:creationId xmlns:p14="http://schemas.microsoft.com/office/powerpoint/2010/main" val="236518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B184-FDC7-4EFB-91FD-DB7F549502A5}" type="datetimeFigureOut">
              <a:rPr lang="en-AU" smtClean="0"/>
              <a:t>2/05/2023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D5989D8-040F-4757-8C0A-A53079C66A61}" type="slidenum">
              <a:rPr lang="en-AU" smtClean="0"/>
              <a:t>‹#›</a:t>
            </a:fld>
            <a:endParaRPr lang="en-AU"/>
          </a:p>
        </p:txBody>
      </p:sp>
    </p:spTree>
    <p:extLst>
      <p:ext uri="{BB962C8B-B14F-4D97-AF65-F5344CB8AC3E}">
        <p14:creationId xmlns:p14="http://schemas.microsoft.com/office/powerpoint/2010/main" val="332488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11B184-FDC7-4EFB-91FD-DB7F549502A5}" type="datetimeFigureOut">
              <a:rPr lang="en-AU" smtClean="0"/>
              <a:t>2/05/2023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D5989D8-040F-4757-8C0A-A53079C66A61}" type="slidenum">
              <a:rPr lang="en-AU" smtClean="0"/>
              <a:t>‹#›</a:t>
            </a:fld>
            <a:endParaRPr lang="en-AU"/>
          </a:p>
        </p:txBody>
      </p:sp>
    </p:spTree>
    <p:extLst>
      <p:ext uri="{BB962C8B-B14F-4D97-AF65-F5344CB8AC3E}">
        <p14:creationId xmlns:p14="http://schemas.microsoft.com/office/powerpoint/2010/main" val="272960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11B184-FDC7-4EFB-91FD-DB7F549502A5}" type="datetimeFigureOut">
              <a:rPr lang="en-AU" smtClean="0"/>
              <a:t>2/05/2023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D5989D8-040F-4757-8C0A-A53079C66A61}" type="slidenum">
              <a:rPr lang="en-AU" smtClean="0"/>
              <a:t>‹#›</a:t>
            </a:fld>
            <a:endParaRPr lang="en-AU"/>
          </a:p>
        </p:txBody>
      </p:sp>
    </p:spTree>
    <p:extLst>
      <p:ext uri="{BB962C8B-B14F-4D97-AF65-F5344CB8AC3E}">
        <p14:creationId xmlns:p14="http://schemas.microsoft.com/office/powerpoint/2010/main" val="257287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1B184-FDC7-4EFB-91FD-DB7F549502A5}" type="datetimeFigureOut">
              <a:rPr lang="en-AU" smtClean="0"/>
              <a:t>2/05/2023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989D8-040F-4757-8C0A-A53079C66A61}" type="slidenum">
              <a:rPr lang="en-AU" smtClean="0"/>
              <a:t>‹#›</a:t>
            </a:fld>
            <a:endParaRPr lang="en-AU"/>
          </a:p>
        </p:txBody>
      </p:sp>
    </p:spTree>
    <p:extLst>
      <p:ext uri="{BB962C8B-B14F-4D97-AF65-F5344CB8AC3E}">
        <p14:creationId xmlns:p14="http://schemas.microsoft.com/office/powerpoint/2010/main" val="383965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413000" y="3716338"/>
            <a:ext cx="5400675"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4" name="Content Placeholder 24"/>
          <p:cNvSpPr>
            <a:spLocks noGrp="1"/>
          </p:cNvSpPr>
          <p:nvPr>
            <p:ph idx="1"/>
          </p:nvPr>
        </p:nvSpPr>
        <p:spPr>
          <a:xfrm>
            <a:off x="539750" y="1052513"/>
            <a:ext cx="7272338" cy="5184775"/>
          </a:xfrm>
        </p:spPr>
        <p:txBody>
          <a:bodyPr/>
          <a:lstStyle/>
          <a:p>
            <a:pPr algn="ctr" eaLnBrk="1" hangingPunct="1">
              <a:buFont typeface="Arial" charset="0"/>
              <a:buNone/>
            </a:pPr>
            <a:r>
              <a:rPr lang="en-AU" sz="6600" b="1"/>
              <a:t>Welcome </a:t>
            </a:r>
          </a:p>
          <a:p>
            <a:pPr algn="ctr" eaLnBrk="1" hangingPunct="1">
              <a:buFont typeface="Arial" charset="0"/>
              <a:buNone/>
            </a:pPr>
            <a:r>
              <a:rPr lang="en-AU" sz="6600" b="1"/>
              <a:t>to </a:t>
            </a:r>
          </a:p>
          <a:p>
            <a:pPr algn="ctr" eaLnBrk="1" hangingPunct="1">
              <a:buFont typeface="Arial" charset="0"/>
              <a:buNone/>
            </a:pPr>
            <a:r>
              <a:rPr lang="en-AU" sz="6600" b="1"/>
              <a:t>Open Night </a:t>
            </a:r>
          </a:p>
          <a:p>
            <a:pPr algn="ctr" eaLnBrk="1" hangingPunct="1">
              <a:buFont typeface="Arial" charset="0"/>
              <a:buNone/>
            </a:pPr>
            <a:r>
              <a:rPr lang="en-AU" sz="6600" b="1"/>
              <a:t>2023</a:t>
            </a: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spTree>
    <p:extLst>
      <p:ext uri="{BB962C8B-B14F-4D97-AF65-F5344CB8AC3E}">
        <p14:creationId xmlns:p14="http://schemas.microsoft.com/office/powerpoint/2010/main" val="191230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50825" y="1052513"/>
            <a:ext cx="0" cy="5400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sp>
        <p:nvSpPr>
          <p:cNvPr id="3" name="Content Placeholder 2"/>
          <p:cNvSpPr>
            <a:spLocks noGrp="1"/>
          </p:cNvSpPr>
          <p:nvPr>
            <p:ph idx="1"/>
          </p:nvPr>
        </p:nvSpPr>
        <p:spPr>
          <a:xfrm>
            <a:off x="323579" y="1221038"/>
            <a:ext cx="7561534" cy="5232150"/>
          </a:xfrm>
        </p:spPr>
        <p:txBody>
          <a:bodyPr>
            <a:normAutofit fontScale="92500" lnSpcReduction="10000"/>
          </a:bodyPr>
          <a:lstStyle/>
          <a:p>
            <a:r>
              <a:rPr lang="en-AU"/>
              <a:t>SEALP is the Select Entry Accelerated </a:t>
            </a:r>
          </a:p>
          <a:p>
            <a:pPr marL="0" indent="0">
              <a:buNone/>
            </a:pPr>
            <a:r>
              <a:rPr lang="en-AU"/>
              <a:t>    Learning Program</a:t>
            </a:r>
          </a:p>
          <a:p>
            <a:r>
              <a:rPr lang="en-AU"/>
              <a:t>An entrance exam will be held in August after enrolments are determined</a:t>
            </a:r>
          </a:p>
          <a:p>
            <a:r>
              <a:rPr lang="en-AU"/>
              <a:t>SEAL students are a separate home group who work at an accelerated pace in most of their subjects</a:t>
            </a:r>
          </a:p>
          <a:p>
            <a:r>
              <a:rPr lang="en-AU"/>
              <a:t>This is a special support program for highly gifted students</a:t>
            </a:r>
          </a:p>
          <a:p>
            <a:r>
              <a:rPr lang="en-US"/>
              <a:t>Selection is determined by performance in the exam and interviews</a:t>
            </a:r>
            <a:endParaRPr lang="en-AU"/>
          </a:p>
        </p:txBody>
      </p:sp>
      <p:sp>
        <p:nvSpPr>
          <p:cNvPr id="4" name="Title 3"/>
          <p:cNvSpPr>
            <a:spLocks noGrp="1"/>
          </p:cNvSpPr>
          <p:nvPr>
            <p:ph type="title"/>
          </p:nvPr>
        </p:nvSpPr>
        <p:spPr>
          <a:xfrm>
            <a:off x="1331640" y="334964"/>
            <a:ext cx="6480720" cy="853282"/>
          </a:xfrm>
        </p:spPr>
        <p:txBody>
          <a:bodyPr>
            <a:normAutofit/>
          </a:bodyPr>
          <a:lstStyle/>
          <a:p>
            <a:r>
              <a:rPr lang="en-AU" b="1"/>
              <a:t>      SEAL Program</a:t>
            </a:r>
          </a:p>
        </p:txBody>
      </p:sp>
    </p:spTree>
    <p:extLst>
      <p:ext uri="{BB962C8B-B14F-4D97-AF65-F5344CB8AC3E}">
        <p14:creationId xmlns:p14="http://schemas.microsoft.com/office/powerpoint/2010/main" val="374663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413000" y="3716338"/>
            <a:ext cx="5400675"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ontent Placeholder 24"/>
          <p:cNvSpPr>
            <a:spLocks noGrp="1"/>
          </p:cNvSpPr>
          <p:nvPr>
            <p:ph idx="1"/>
          </p:nvPr>
        </p:nvSpPr>
        <p:spPr>
          <a:xfrm>
            <a:off x="541337" y="1090084"/>
            <a:ext cx="7272338" cy="5616476"/>
          </a:xfrm>
        </p:spPr>
        <p:txBody>
          <a:bodyPr rtlCol="0">
            <a:normAutofit/>
          </a:bodyPr>
          <a:lstStyle/>
          <a:p>
            <a:pPr eaLnBrk="1" fontAlgn="auto" hangingPunct="1">
              <a:spcAft>
                <a:spcPts val="0"/>
              </a:spcAft>
              <a:buFont typeface="Arial" pitchFamily="34" charset="0"/>
              <a:buNone/>
              <a:defRPr/>
            </a:pPr>
            <a:r>
              <a:rPr lang="en-AU" sz="4400" b="1"/>
              <a:t>Opportunities</a:t>
            </a:r>
          </a:p>
          <a:p>
            <a:pPr eaLnBrk="1" fontAlgn="auto" hangingPunct="1">
              <a:spcAft>
                <a:spcPts val="0"/>
              </a:spcAft>
              <a:buFont typeface="Arial" pitchFamily="34" charset="0"/>
              <a:buNone/>
              <a:defRPr/>
            </a:pPr>
            <a:endParaRPr lang="en-AU" sz="1600"/>
          </a:p>
          <a:p>
            <a:pPr eaLnBrk="1" fontAlgn="auto" hangingPunct="1">
              <a:spcAft>
                <a:spcPts val="0"/>
              </a:spcAft>
              <a:buFont typeface="Arial" pitchFamily="34" charset="0"/>
              <a:buChar char="•"/>
              <a:defRPr/>
            </a:pPr>
            <a:r>
              <a:rPr lang="en-AU" sz="2800"/>
              <a:t>Student leadership</a:t>
            </a:r>
          </a:p>
          <a:p>
            <a:pPr eaLnBrk="1" fontAlgn="auto" hangingPunct="1">
              <a:spcAft>
                <a:spcPts val="0"/>
              </a:spcAft>
              <a:buFont typeface="Arial" pitchFamily="34" charset="0"/>
              <a:buChar char="•"/>
              <a:defRPr/>
            </a:pPr>
            <a:r>
              <a:rPr lang="en-AU" sz="2800"/>
              <a:t>Music – stage band, groups, choir, musical</a:t>
            </a:r>
          </a:p>
          <a:p>
            <a:pPr eaLnBrk="1" fontAlgn="auto" hangingPunct="1">
              <a:spcAft>
                <a:spcPts val="0"/>
              </a:spcAft>
              <a:buFont typeface="Arial" pitchFamily="34" charset="0"/>
              <a:buChar char="•"/>
              <a:defRPr/>
            </a:pPr>
            <a:r>
              <a:rPr lang="en-AU" sz="2800"/>
              <a:t>Sport – Volleyball, Cricket, Softball, Football etc.</a:t>
            </a:r>
          </a:p>
          <a:p>
            <a:pPr eaLnBrk="1" fontAlgn="auto" hangingPunct="1">
              <a:spcAft>
                <a:spcPts val="0"/>
              </a:spcAft>
              <a:buFont typeface="Arial" pitchFamily="34" charset="0"/>
              <a:buChar char="•"/>
              <a:defRPr/>
            </a:pPr>
            <a:r>
              <a:rPr lang="en-US" sz="2800"/>
              <a:t>Soccer School</a:t>
            </a:r>
            <a:endParaRPr lang="en-AU" sz="2800"/>
          </a:p>
          <a:p>
            <a:pPr eaLnBrk="1" fontAlgn="auto" hangingPunct="1">
              <a:spcAft>
                <a:spcPts val="0"/>
              </a:spcAft>
              <a:buFont typeface="Arial" pitchFamily="34" charset="0"/>
              <a:buChar char="•"/>
              <a:defRPr/>
            </a:pPr>
            <a:r>
              <a:rPr lang="en-US" sz="2800"/>
              <a:t>Academic competitions – Mathematics, Science</a:t>
            </a:r>
          </a:p>
          <a:p>
            <a:pPr eaLnBrk="1" fontAlgn="auto" hangingPunct="1">
              <a:spcAft>
                <a:spcPts val="0"/>
              </a:spcAft>
              <a:buFont typeface="Arial" pitchFamily="34" charset="0"/>
              <a:buChar char="•"/>
              <a:defRPr/>
            </a:pPr>
            <a:r>
              <a:rPr lang="en-US" sz="2800"/>
              <a:t>Debating, Chess, Drama, Lego Club, Photography Club, Coding Club </a:t>
            </a:r>
            <a:r>
              <a:rPr lang="en-AU" sz="2800"/>
              <a:t>…….</a:t>
            </a:r>
            <a:endParaRPr lang="en-US" sz="2800"/>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pic>
        <p:nvPicPr>
          <p:cNvPr id="2052" name="Picture 4" descr="J:\Year Book\2015\Sport\2015 Magazine\Senior Girls SOftb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0448" y="406399"/>
            <a:ext cx="2561068" cy="192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5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138" y="274638"/>
            <a:ext cx="4752975" cy="1426170"/>
          </a:xfrm>
        </p:spPr>
        <p:txBody>
          <a:bodyPr>
            <a:normAutofit/>
          </a:bodyPr>
          <a:lstStyle/>
          <a:p>
            <a:pPr algn="l"/>
            <a:r>
              <a:rPr lang="en-AU" b="1"/>
              <a:t>Soccer School</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0825" y="1052513"/>
            <a:ext cx="0" cy="5400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50825" y="1628800"/>
            <a:ext cx="8641408" cy="4497363"/>
          </a:xfrm>
        </p:spPr>
        <p:txBody>
          <a:bodyPr vert="horz" lIns="91440" tIns="45720" rIns="91440" bIns="45720" rtlCol="0" anchor="t">
            <a:normAutofit/>
          </a:bodyPr>
          <a:lstStyle/>
          <a:p>
            <a:r>
              <a:rPr lang="en-AU" sz="2400"/>
              <a:t>There are 25 places available in the program.  </a:t>
            </a:r>
          </a:p>
          <a:p>
            <a:r>
              <a:rPr lang="en-AU" sz="2400"/>
              <a:t>You must be enrolled at KDC first, then selected for the program.</a:t>
            </a:r>
            <a:endParaRPr lang="en-AU" sz="2400">
              <a:cs typeface="Calibri"/>
            </a:endParaRPr>
          </a:p>
          <a:p>
            <a:r>
              <a:rPr lang="en-AU" sz="2400"/>
              <a:t>Enrolment is via application, a skills assessment, and an interview.</a:t>
            </a:r>
            <a:endParaRPr lang="en-AU" sz="2400">
              <a:cs typeface="Calibri"/>
            </a:endParaRPr>
          </a:p>
          <a:p>
            <a:pPr lvl="0"/>
            <a:r>
              <a:rPr lang="en-AU" sz="2400"/>
              <a:t>Working with highly qualified and enthusiastic coaches</a:t>
            </a:r>
            <a:endParaRPr lang="en-AU" sz="2400">
              <a:cs typeface="Calibri"/>
            </a:endParaRPr>
          </a:p>
          <a:p>
            <a:r>
              <a:rPr lang="en-US" sz="2400"/>
              <a:t>Annual fee of approx. $350 (includes uniform)</a:t>
            </a:r>
            <a:endParaRPr lang="en-AU" sz="2400"/>
          </a:p>
          <a:p>
            <a:endParaRPr lang="en-AU"/>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188481"/>
            <a:ext cx="1655937" cy="198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a:extLst>
              <a:ext uri="{FF2B5EF4-FFF2-40B4-BE49-F238E27FC236}">
                <a16:creationId xmlns:a16="http://schemas.microsoft.com/office/drawing/2014/main" id="{9B92F9BD-6311-C143-DEC4-6DA72A758828}"/>
              </a:ext>
            </a:extLst>
          </p:cNvPr>
          <p:cNvPicPr>
            <a:picLocks noChangeAspect="1"/>
          </p:cNvPicPr>
          <p:nvPr/>
        </p:nvPicPr>
        <p:blipFill>
          <a:blip r:embed="rId5"/>
          <a:stretch>
            <a:fillRect/>
          </a:stretch>
        </p:blipFill>
        <p:spPr>
          <a:xfrm>
            <a:off x="2952750" y="4191000"/>
            <a:ext cx="3810000" cy="2552700"/>
          </a:xfrm>
          <a:prstGeom prst="rect">
            <a:avLst/>
          </a:prstGeom>
        </p:spPr>
      </p:pic>
    </p:spTree>
    <p:extLst>
      <p:ext uri="{BB962C8B-B14F-4D97-AF65-F5344CB8AC3E}">
        <p14:creationId xmlns:p14="http://schemas.microsoft.com/office/powerpoint/2010/main" val="2441095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413000" y="3716338"/>
            <a:ext cx="5400675"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5689" y="1052512"/>
            <a:ext cx="8229600" cy="1143000"/>
          </a:xfrm>
        </p:spPr>
        <p:txBody>
          <a:bodyPr>
            <a:normAutofit fontScale="90000"/>
          </a:bodyPr>
          <a:lstStyle/>
          <a:p>
            <a:r>
              <a:rPr lang="en-AU" b="1">
                <a:latin typeface="Arial" charset="0"/>
                <a:cs typeface="Arial" charset="0"/>
              </a:rPr>
              <a:t>Current Year 7 Students</a:t>
            </a:r>
            <a:br>
              <a:rPr lang="en-AU" sz="6600" b="1">
                <a:latin typeface="Arial" charset="0"/>
                <a:cs typeface="Arial" charset="0"/>
              </a:rPr>
            </a:br>
            <a:endParaRPr lang="en-US"/>
          </a:p>
        </p:txBody>
      </p:sp>
      <p:sp>
        <p:nvSpPr>
          <p:cNvPr id="28678" name="Content Placeholder 24"/>
          <p:cNvSpPr>
            <a:spLocks noGrp="1"/>
          </p:cNvSpPr>
          <p:nvPr>
            <p:ph idx="1"/>
          </p:nvPr>
        </p:nvSpPr>
        <p:spPr>
          <a:xfrm>
            <a:off x="457200" y="1988840"/>
            <a:ext cx="7294563" cy="4137323"/>
          </a:xfrm>
          <a:solidFill>
            <a:schemeClr val="bg1"/>
          </a:solidFill>
        </p:spPr>
        <p:txBody>
          <a:bodyPr vert="horz" lIns="91440" tIns="45720" rIns="91440" bIns="45720" rtlCol="0" anchor="t">
            <a:normAutofit/>
          </a:bodyPr>
          <a:lstStyle/>
          <a:p>
            <a:pPr marL="0" indent="0">
              <a:buNone/>
            </a:pPr>
            <a:endParaRPr lang="en-AU" sz="2800" b="1">
              <a:latin typeface="Arial" charset="0"/>
              <a:cs typeface="Arial" charset="0"/>
            </a:endParaRPr>
          </a:p>
          <a:p>
            <a:pPr marL="0" indent="0" algn="ctr">
              <a:buNone/>
            </a:pPr>
            <a:r>
              <a:rPr lang="en-AU" sz="4000" b="1">
                <a:latin typeface="Arial"/>
                <a:cs typeface="Arial"/>
              </a:rPr>
              <a:t>Ramani Steinke</a:t>
            </a:r>
            <a:endParaRPr lang="en-AU" sz="4000" b="1" dirty="0">
              <a:latin typeface="Arial" charset="0"/>
              <a:cs typeface="Arial" charset="0"/>
            </a:endParaRPr>
          </a:p>
          <a:p>
            <a:pPr marL="0" indent="0" algn="ctr">
              <a:buNone/>
            </a:pPr>
            <a:r>
              <a:rPr lang="en-AU" sz="4000" b="1" dirty="0">
                <a:latin typeface="Arial"/>
                <a:cs typeface="Arial"/>
              </a:rPr>
              <a:t>Inara De </a:t>
            </a:r>
            <a:r>
              <a:rPr lang="en-AU" sz="4000" b="1" err="1">
                <a:latin typeface="Arial"/>
                <a:cs typeface="Arial"/>
              </a:rPr>
              <a:t>Rosayro</a:t>
            </a:r>
            <a:endParaRPr lang="en-AU" sz="4000" b="1">
              <a:latin typeface="Arial"/>
              <a:cs typeface="Arial"/>
            </a:endParaRPr>
          </a:p>
          <a:p>
            <a:pPr marL="0" indent="0" algn="ctr">
              <a:buNone/>
            </a:pPr>
            <a:r>
              <a:rPr lang="en-AU" sz="4000" b="1" dirty="0">
                <a:latin typeface="Arial"/>
                <a:cs typeface="Arial"/>
              </a:rPr>
              <a:t>Jasmeet Kaur</a:t>
            </a:r>
          </a:p>
          <a:p>
            <a:pPr marL="0" indent="0" algn="ctr">
              <a:buNone/>
            </a:pPr>
            <a:r>
              <a:rPr lang="en-AU" b="1" dirty="0">
                <a:latin typeface="Arial"/>
                <a:cs typeface="Arial"/>
              </a:rPr>
              <a:t>	</a:t>
            </a:r>
          </a:p>
          <a:p>
            <a:pPr marL="0" indent="0" algn="ctr">
              <a:buNone/>
            </a:pPr>
            <a:endParaRPr lang="en-AU" b="1">
              <a:latin typeface="Arial" charset="0"/>
              <a:cs typeface="Arial" charset="0"/>
            </a:endParaRPr>
          </a:p>
          <a:p>
            <a:pPr marL="0" indent="0">
              <a:buNone/>
            </a:pPr>
            <a:endParaRPr lang="en-AU" b="1">
              <a:latin typeface="Arial" charset="0"/>
              <a:cs typeface="Arial" charset="0"/>
            </a:endParaRPr>
          </a:p>
          <a:p>
            <a:pPr marL="0" indent="0">
              <a:buNone/>
            </a:pPr>
            <a:endParaRPr lang="en-AU" sz="2800" b="1"/>
          </a:p>
          <a:p>
            <a:pPr marL="0" indent="0">
              <a:buNone/>
            </a:pPr>
            <a:endParaRPr lang="en-AU" sz="3600" b="1"/>
          </a:p>
          <a:p>
            <a:pPr algn="ctr" eaLnBrk="1" hangingPunct="1">
              <a:buFont typeface="Arial" charset="0"/>
              <a:buNone/>
            </a:pPr>
            <a:endParaRPr lang="en-AU" sz="6600" b="1">
              <a:latin typeface="Arial" charset="0"/>
              <a:cs typeface="Arial"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spTree>
    <p:extLst>
      <p:ext uri="{BB962C8B-B14F-4D97-AF65-F5344CB8AC3E}">
        <p14:creationId xmlns:p14="http://schemas.microsoft.com/office/powerpoint/2010/main" val="2219206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138" y="274638"/>
            <a:ext cx="4752975" cy="1210146"/>
          </a:xfrm>
        </p:spPr>
        <p:txBody>
          <a:bodyPr>
            <a:normAutofit/>
          </a:bodyPr>
          <a:lstStyle/>
          <a:p>
            <a:pPr algn="l"/>
            <a:r>
              <a:rPr lang="en-AU" sz="4800" b="1"/>
              <a:t>Transition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0825" y="1052513"/>
            <a:ext cx="0" cy="5400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sp>
        <p:nvSpPr>
          <p:cNvPr id="3" name="Content Placeholder 2"/>
          <p:cNvSpPr>
            <a:spLocks noGrp="1"/>
          </p:cNvSpPr>
          <p:nvPr>
            <p:ph idx="1"/>
          </p:nvPr>
        </p:nvSpPr>
        <p:spPr/>
        <p:txBody>
          <a:bodyPr vert="horz" lIns="91440" tIns="45720" rIns="91440" bIns="45720" rtlCol="0" anchor="t">
            <a:normAutofit/>
          </a:bodyPr>
          <a:lstStyle/>
          <a:p>
            <a:r>
              <a:rPr lang="en-AU"/>
              <a:t>Parent/student interviews (November)</a:t>
            </a:r>
          </a:p>
          <a:p>
            <a:r>
              <a:rPr lang="en-US"/>
              <a:t>Home group teachers</a:t>
            </a:r>
          </a:p>
          <a:p>
            <a:r>
              <a:rPr lang="en-US"/>
              <a:t>Home group room</a:t>
            </a:r>
            <a:endParaRPr lang="en-AU"/>
          </a:p>
          <a:p>
            <a:r>
              <a:rPr lang="en-AU"/>
              <a:t>Explore Program</a:t>
            </a:r>
          </a:p>
          <a:p>
            <a:r>
              <a:rPr lang="en-AU"/>
              <a:t>Year 7 Camp</a:t>
            </a:r>
          </a:p>
          <a:p>
            <a:r>
              <a:rPr lang="en-AU"/>
              <a:t>Peer Support Program</a:t>
            </a:r>
          </a:p>
          <a:p>
            <a:r>
              <a:rPr lang="en-US"/>
              <a:t>Year 7 Go – 2-day induction program</a:t>
            </a:r>
            <a:endParaRPr lang="en-US">
              <a:cs typeface="Calibri"/>
            </a:endParaRPr>
          </a:p>
          <a:p>
            <a:pPr marL="0" indent="0">
              <a:buNone/>
            </a:pPr>
            <a:endParaRPr lang="en-AU"/>
          </a:p>
        </p:txBody>
      </p:sp>
    </p:spTree>
    <p:extLst>
      <p:ext uri="{BB962C8B-B14F-4D97-AF65-F5344CB8AC3E}">
        <p14:creationId xmlns:p14="http://schemas.microsoft.com/office/powerpoint/2010/main" val="112892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80528" y="1219059"/>
            <a:ext cx="8229600" cy="1143000"/>
          </a:xfrm>
        </p:spPr>
        <p:txBody>
          <a:bodyPr>
            <a:normAutofit fontScale="90000"/>
          </a:bodyPr>
          <a:lstStyle/>
          <a:p>
            <a:pPr eaLnBrk="1" hangingPunct="1"/>
            <a:br>
              <a:rPr lang="en-AU" sz="4800" b="1">
                <a:latin typeface="Arial" charset="0"/>
                <a:cs typeface="Arial" charset="0"/>
              </a:rPr>
            </a:br>
            <a:r>
              <a:rPr lang="en-AU" sz="6000" b="1">
                <a:latin typeface="Arial" charset="0"/>
                <a:cs typeface="Arial" charset="0"/>
              </a:rPr>
              <a:t>Peer Support</a:t>
            </a:r>
          </a:p>
        </p:txBody>
      </p:sp>
      <p:sp>
        <p:nvSpPr>
          <p:cNvPr id="30723" name="Content Placeholder 2"/>
          <p:cNvSpPr>
            <a:spLocks noGrp="1"/>
          </p:cNvSpPr>
          <p:nvPr>
            <p:ph idx="1"/>
          </p:nvPr>
        </p:nvSpPr>
        <p:spPr>
          <a:xfrm>
            <a:off x="1532409" y="2852936"/>
            <a:ext cx="5549652" cy="2304256"/>
          </a:xfrm>
          <a:solidFill>
            <a:schemeClr val="bg1"/>
          </a:solidFill>
        </p:spPr>
        <p:txBody>
          <a:bodyPr vert="horz" lIns="91440" tIns="45720" rIns="91440" bIns="45720" rtlCol="0" anchor="t">
            <a:normAutofit/>
          </a:bodyPr>
          <a:lstStyle/>
          <a:p>
            <a:pPr algn="ctr">
              <a:buNone/>
            </a:pPr>
            <a:r>
              <a:rPr lang="en-AU" sz="4000" b="1" dirty="0">
                <a:latin typeface="Arial"/>
                <a:cs typeface="Arial"/>
              </a:rPr>
              <a:t>Isabella </a:t>
            </a:r>
            <a:r>
              <a:rPr lang="en-AU" sz="4000" b="1" err="1">
                <a:latin typeface="Arial"/>
                <a:cs typeface="Arial"/>
              </a:rPr>
              <a:t>Koek</a:t>
            </a:r>
            <a:endParaRPr lang="en-AU" sz="4000" b="1">
              <a:latin typeface="Arial" charset="0"/>
              <a:cs typeface="Arial" charset="0"/>
            </a:endParaRPr>
          </a:p>
          <a:p>
            <a:pPr algn="ctr">
              <a:buNone/>
            </a:pPr>
            <a:r>
              <a:rPr lang="en-AU" sz="4000" b="1" dirty="0">
                <a:latin typeface="Arial"/>
                <a:cs typeface="Arial"/>
              </a:rPr>
              <a:t>Lena </a:t>
            </a:r>
            <a:r>
              <a:rPr lang="en-AU" sz="4000" b="1" err="1">
                <a:latin typeface="Arial"/>
                <a:cs typeface="Arial"/>
              </a:rPr>
              <a:t>Blaszkowska</a:t>
            </a:r>
            <a:endParaRPr lang="en-AU" sz="4000" b="1">
              <a:latin typeface="Arial"/>
              <a:cs typeface="Arial"/>
            </a:endParaRPr>
          </a:p>
          <a:p>
            <a:pPr>
              <a:buNone/>
            </a:pPr>
            <a:endParaRPr lang="en-AU" sz="4000" b="1">
              <a:latin typeface="Arial"/>
              <a:cs typeface="Arial"/>
            </a:endParaRPr>
          </a:p>
          <a:p>
            <a:endParaRPr lang="en-AU">
              <a:cs typeface="Calibri"/>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282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413000" y="3716338"/>
            <a:ext cx="5400675"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990" name="Content Placeholder 24"/>
          <p:cNvSpPr>
            <a:spLocks noGrp="1"/>
          </p:cNvSpPr>
          <p:nvPr>
            <p:ph idx="1"/>
          </p:nvPr>
        </p:nvSpPr>
        <p:spPr>
          <a:xfrm>
            <a:off x="539750" y="1052513"/>
            <a:ext cx="7272338" cy="5184775"/>
          </a:xfrm>
        </p:spPr>
        <p:txBody>
          <a:bodyPr>
            <a:normAutofit/>
          </a:bodyPr>
          <a:lstStyle/>
          <a:p>
            <a:pPr eaLnBrk="1" hangingPunct="1">
              <a:buFont typeface="Arial" charset="0"/>
              <a:buNone/>
            </a:pPr>
            <a:r>
              <a:rPr lang="en-AU" sz="4800" b="1"/>
              <a:t>What distinguishes KDC?</a:t>
            </a:r>
          </a:p>
          <a:p>
            <a:pPr eaLnBrk="1" hangingPunct="1">
              <a:buFont typeface="Arial" charset="0"/>
              <a:buNone/>
            </a:pPr>
            <a:endParaRPr lang="en-AU" sz="1000"/>
          </a:p>
          <a:p>
            <a:pPr eaLnBrk="1" hangingPunct="1"/>
            <a:r>
              <a:rPr lang="en-AU"/>
              <a:t>Excellent academic achievements</a:t>
            </a:r>
          </a:p>
          <a:p>
            <a:r>
              <a:rPr lang="en-AU"/>
              <a:t>Strong, positive relationships</a:t>
            </a:r>
          </a:p>
          <a:p>
            <a:pPr eaLnBrk="1" hangingPunct="1"/>
            <a:r>
              <a:rPr lang="en-AU"/>
              <a:t>Individualized knowledge of students</a:t>
            </a:r>
          </a:p>
          <a:p>
            <a:pPr eaLnBrk="1" hangingPunct="1"/>
            <a:r>
              <a:rPr lang="en-US"/>
              <a:t>Caters well for all abilities</a:t>
            </a:r>
            <a:endParaRPr lang="en-AU"/>
          </a:p>
          <a:p>
            <a:pPr eaLnBrk="1" hangingPunct="1"/>
            <a:r>
              <a:rPr lang="en-AU"/>
              <a:t>Outstanding attendance &amp; retention</a:t>
            </a:r>
          </a:p>
          <a:p>
            <a:pPr eaLnBrk="1" hangingPunct="1"/>
            <a:r>
              <a:rPr lang="en-AU"/>
              <a:t>Safe and supportive learning environment</a:t>
            </a:r>
          </a:p>
          <a:p>
            <a:pPr eaLnBrk="1" hangingPunct="1"/>
            <a:endParaRPr lang="en-AU"/>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spTree>
    <p:extLst>
      <p:ext uri="{BB962C8B-B14F-4D97-AF65-F5344CB8AC3E}">
        <p14:creationId xmlns:p14="http://schemas.microsoft.com/office/powerpoint/2010/main" val="2461377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413000" y="3716338"/>
            <a:ext cx="5400675"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42" name="Content Placeholder 24"/>
          <p:cNvSpPr>
            <a:spLocks noGrp="1"/>
          </p:cNvSpPr>
          <p:nvPr>
            <p:ph idx="1"/>
          </p:nvPr>
        </p:nvSpPr>
        <p:spPr>
          <a:xfrm>
            <a:off x="513450" y="1211668"/>
            <a:ext cx="7272338" cy="5040313"/>
          </a:xfrm>
          <a:solidFill>
            <a:schemeClr val="bg1"/>
          </a:solidFill>
        </p:spPr>
        <p:txBody>
          <a:bodyPr vert="horz" lIns="91440" tIns="45720" rIns="91440" bIns="45720" rtlCol="0" anchor="t">
            <a:normAutofit/>
          </a:bodyPr>
          <a:lstStyle/>
          <a:p>
            <a:pPr algn="ctr">
              <a:lnSpc>
                <a:spcPct val="150000"/>
              </a:lnSpc>
              <a:buNone/>
            </a:pPr>
            <a:r>
              <a:rPr lang="en-AU" sz="6000" b="1">
                <a:latin typeface="Arial"/>
                <a:cs typeface="Arial"/>
              </a:rPr>
              <a:t>Year 12 Students</a:t>
            </a:r>
            <a:endParaRPr lang="en-AU" sz="5100" b="1">
              <a:latin typeface="Arial" charset="0"/>
              <a:cs typeface="Arial" charset="0"/>
            </a:endParaRPr>
          </a:p>
          <a:p>
            <a:pPr algn="ctr">
              <a:lnSpc>
                <a:spcPct val="150000"/>
              </a:lnSpc>
              <a:buNone/>
            </a:pPr>
            <a:r>
              <a:rPr lang="en-AU" sz="4000" b="1">
                <a:latin typeface="Arial"/>
                <a:cs typeface="Arial"/>
              </a:rPr>
              <a:t>Rocco Di Tirro</a:t>
            </a:r>
            <a:endParaRPr lang="en-AU" sz="4000" b="1">
              <a:latin typeface="Arial" charset="0"/>
              <a:cs typeface="Arial" charset="0"/>
            </a:endParaRPr>
          </a:p>
          <a:p>
            <a:pPr algn="ctr">
              <a:lnSpc>
                <a:spcPct val="160000"/>
              </a:lnSpc>
              <a:buNone/>
            </a:pPr>
            <a:r>
              <a:rPr lang="en-AU" sz="4000" b="1">
                <a:latin typeface="Arial"/>
                <a:cs typeface="Arial"/>
              </a:rPr>
              <a:t>Naadira </a:t>
            </a:r>
            <a:r>
              <a:rPr lang="en-AU" sz="4000" b="1" err="1">
                <a:latin typeface="Arial"/>
                <a:cs typeface="Arial"/>
              </a:rPr>
              <a:t>Rajudin</a:t>
            </a:r>
            <a:endParaRPr lang="en-AU" sz="4000" b="1" err="1">
              <a:latin typeface="Arial" charset="0"/>
              <a:cs typeface="Arial" charset="0"/>
            </a:endParaRPr>
          </a:p>
          <a:p>
            <a:pPr algn="ctr">
              <a:lnSpc>
                <a:spcPct val="170000"/>
              </a:lnSpc>
              <a:buNone/>
            </a:pPr>
            <a:r>
              <a:rPr lang="en-AU" sz="4000" b="1" err="1">
                <a:latin typeface="Arial"/>
                <a:cs typeface="Arial"/>
              </a:rPr>
              <a:t>Ongegu</a:t>
            </a:r>
            <a:r>
              <a:rPr lang="en-AU" sz="4000" b="1">
                <a:latin typeface="Arial"/>
                <a:cs typeface="Arial"/>
              </a:rPr>
              <a:t> </a:t>
            </a:r>
            <a:r>
              <a:rPr lang="en-AU" sz="4000" b="1" err="1">
                <a:latin typeface="Arial"/>
                <a:cs typeface="Arial"/>
              </a:rPr>
              <a:t>Ndubi</a:t>
            </a:r>
            <a:r>
              <a:rPr lang="en-AU" sz="4000" b="1">
                <a:latin typeface="Arial"/>
                <a:cs typeface="Arial"/>
              </a:rPr>
              <a:t>	</a:t>
            </a: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spTree>
    <p:extLst>
      <p:ext uri="{BB962C8B-B14F-4D97-AF65-F5344CB8AC3E}">
        <p14:creationId xmlns:p14="http://schemas.microsoft.com/office/powerpoint/2010/main" val="2823317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30" y="764704"/>
            <a:ext cx="4752975" cy="1426170"/>
          </a:xfrm>
          <a:solidFill>
            <a:schemeClr val="bg1"/>
          </a:solidFill>
        </p:spPr>
        <p:txBody>
          <a:bodyPr>
            <a:normAutofit/>
          </a:bodyPr>
          <a:lstStyle/>
          <a:p>
            <a:pPr algn="l"/>
            <a:r>
              <a:rPr lang="en-AU" sz="4000" b="1"/>
              <a:t>When they started…</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0825" y="1052513"/>
            <a:ext cx="0" cy="5400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sp>
        <p:nvSpPr>
          <p:cNvPr id="12" name="TextBox 11"/>
          <p:cNvSpPr txBox="1"/>
          <p:nvPr/>
        </p:nvSpPr>
        <p:spPr>
          <a:xfrm>
            <a:off x="611560" y="2420887"/>
            <a:ext cx="2006949" cy="2525185"/>
          </a:xfrm>
          <a:prstGeom prst="rect">
            <a:avLst/>
          </a:prstGeom>
          <a:noFill/>
        </p:spPr>
        <p:txBody>
          <a:bodyPr wrap="square" rtlCol="0">
            <a:spAutoFit/>
          </a:bodyPr>
          <a:lstStyle/>
          <a:p>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072" y="2060848"/>
            <a:ext cx="2188599" cy="306896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3048" y="2060848"/>
            <a:ext cx="2189253" cy="306896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3977" y="2060848"/>
            <a:ext cx="2188620" cy="3068960"/>
          </a:xfrm>
          <a:prstGeom prst="rect">
            <a:avLst/>
          </a:prstGeom>
        </p:spPr>
      </p:pic>
      <p:pic>
        <p:nvPicPr>
          <p:cNvPr id="5" name="Picture 12">
            <a:extLst>
              <a:ext uri="{FF2B5EF4-FFF2-40B4-BE49-F238E27FC236}">
                <a16:creationId xmlns:a16="http://schemas.microsoft.com/office/drawing/2014/main" id="{79AF422B-783E-2158-FD5F-A16AC5FAB8DB}"/>
              </a:ext>
            </a:extLst>
          </p:cNvPr>
          <p:cNvPicPr>
            <a:picLocks noChangeAspect="1"/>
          </p:cNvPicPr>
          <p:nvPr/>
        </p:nvPicPr>
        <p:blipFill>
          <a:blip r:embed="rId8"/>
          <a:stretch>
            <a:fillRect/>
          </a:stretch>
        </p:blipFill>
        <p:spPr>
          <a:xfrm>
            <a:off x="252413" y="1971675"/>
            <a:ext cx="2638425" cy="4095750"/>
          </a:xfrm>
          <a:prstGeom prst="rect">
            <a:avLst/>
          </a:prstGeom>
        </p:spPr>
      </p:pic>
      <p:pic>
        <p:nvPicPr>
          <p:cNvPr id="13" name="Picture 13" descr="A picture containing text, person, wall, person&#10;&#10;Description automatically generated">
            <a:extLst>
              <a:ext uri="{FF2B5EF4-FFF2-40B4-BE49-F238E27FC236}">
                <a16:creationId xmlns:a16="http://schemas.microsoft.com/office/drawing/2014/main" id="{4F7BC416-98CA-A469-E33D-0E95C4F5D5F7}"/>
              </a:ext>
            </a:extLst>
          </p:cNvPr>
          <p:cNvPicPr>
            <a:picLocks noChangeAspect="1"/>
          </p:cNvPicPr>
          <p:nvPr/>
        </p:nvPicPr>
        <p:blipFill>
          <a:blip r:embed="rId9"/>
          <a:stretch>
            <a:fillRect/>
          </a:stretch>
        </p:blipFill>
        <p:spPr>
          <a:xfrm>
            <a:off x="2895600" y="1976437"/>
            <a:ext cx="2714625" cy="4105275"/>
          </a:xfrm>
          <a:prstGeom prst="rect">
            <a:avLst/>
          </a:prstGeom>
        </p:spPr>
      </p:pic>
      <p:pic>
        <p:nvPicPr>
          <p:cNvPr id="14" name="Picture 14" descr="A picture containing text&#10;&#10;Description automatically generated">
            <a:extLst>
              <a:ext uri="{FF2B5EF4-FFF2-40B4-BE49-F238E27FC236}">
                <a16:creationId xmlns:a16="http://schemas.microsoft.com/office/drawing/2014/main" id="{612DF9AC-DEC1-822A-F175-6AE014BDE0FB}"/>
              </a:ext>
            </a:extLst>
          </p:cNvPr>
          <p:cNvPicPr>
            <a:picLocks noChangeAspect="1"/>
          </p:cNvPicPr>
          <p:nvPr/>
        </p:nvPicPr>
        <p:blipFill>
          <a:blip r:embed="rId10"/>
          <a:stretch>
            <a:fillRect/>
          </a:stretch>
        </p:blipFill>
        <p:spPr>
          <a:xfrm>
            <a:off x="5610225" y="1976438"/>
            <a:ext cx="2714625" cy="4105275"/>
          </a:xfrm>
          <a:prstGeom prst="rect">
            <a:avLst/>
          </a:prstGeom>
        </p:spPr>
      </p:pic>
    </p:spTree>
    <p:extLst>
      <p:ext uri="{BB962C8B-B14F-4D97-AF65-F5344CB8AC3E}">
        <p14:creationId xmlns:p14="http://schemas.microsoft.com/office/powerpoint/2010/main" val="3584839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30" y="772133"/>
            <a:ext cx="4752975" cy="994991"/>
          </a:xfrm>
        </p:spPr>
        <p:txBody>
          <a:bodyPr>
            <a:normAutofit/>
          </a:bodyPr>
          <a:lstStyle/>
          <a:p>
            <a:pPr algn="l"/>
            <a:r>
              <a:rPr lang="en-AU" sz="4000" b="1"/>
              <a:t>Where to from here?</a:t>
            </a:r>
            <a:endParaRPr lang="en-AU" sz="400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0825" y="1052513"/>
            <a:ext cx="0" cy="5400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sp>
        <p:nvSpPr>
          <p:cNvPr id="3" name="Content Placeholder 2"/>
          <p:cNvSpPr>
            <a:spLocks noGrp="1"/>
          </p:cNvSpPr>
          <p:nvPr>
            <p:ph idx="1"/>
          </p:nvPr>
        </p:nvSpPr>
        <p:spPr>
          <a:xfrm>
            <a:off x="241921" y="4229708"/>
            <a:ext cx="7643192" cy="5256584"/>
          </a:xfrm>
        </p:spPr>
        <p:txBody>
          <a:bodyPr>
            <a:normAutofit/>
          </a:bodyPr>
          <a:lstStyle/>
          <a:p>
            <a:pPr>
              <a:defRPr/>
            </a:pPr>
            <a:endParaRPr lang="en-AU" sz="800"/>
          </a:p>
          <a:p>
            <a:pPr marL="0" indent="0">
              <a:buFont typeface="Arial" charset="0"/>
              <a:buNone/>
              <a:defRPr/>
            </a:pPr>
            <a:endParaRPr lang="en-AU" sz="800"/>
          </a:p>
          <a:p>
            <a:pPr marL="0" indent="0">
              <a:buFont typeface="Arial" charset="0"/>
              <a:buNone/>
              <a:defRPr/>
            </a:pPr>
            <a:endParaRPr lang="en-AU" sz="800"/>
          </a:p>
          <a:p>
            <a:pPr marL="0" indent="0">
              <a:buNone/>
            </a:pPr>
            <a:endParaRPr lang="en-AU"/>
          </a:p>
        </p:txBody>
      </p:sp>
      <p:graphicFrame>
        <p:nvGraphicFramePr>
          <p:cNvPr id="4" name="Table 3"/>
          <p:cNvGraphicFramePr>
            <a:graphicFrameLocks noGrp="1"/>
          </p:cNvGraphicFramePr>
          <p:nvPr>
            <p:extLst>
              <p:ext uri="{D42A27DB-BD31-4B8C-83A1-F6EECF244321}">
                <p14:modId xmlns:p14="http://schemas.microsoft.com/office/powerpoint/2010/main" val="3514486585"/>
              </p:ext>
            </p:extLst>
          </p:nvPr>
        </p:nvGraphicFramePr>
        <p:xfrm>
          <a:off x="419585" y="1972731"/>
          <a:ext cx="7225487" cy="4230254"/>
        </p:xfrm>
        <a:graphic>
          <a:graphicData uri="http://schemas.openxmlformats.org/drawingml/2006/table">
            <a:tbl>
              <a:tblPr firstRow="1" bandRow="1">
                <a:tableStyleId>{5C22544A-7EE6-4342-B048-85BDC9FD1C3A}</a:tableStyleId>
              </a:tblPr>
              <a:tblGrid>
                <a:gridCol w="3988852">
                  <a:extLst>
                    <a:ext uri="{9D8B030D-6E8A-4147-A177-3AD203B41FA5}">
                      <a16:colId xmlns:a16="http://schemas.microsoft.com/office/drawing/2014/main" val="3363653513"/>
                    </a:ext>
                  </a:extLst>
                </a:gridCol>
                <a:gridCol w="3236635">
                  <a:extLst>
                    <a:ext uri="{9D8B030D-6E8A-4147-A177-3AD203B41FA5}">
                      <a16:colId xmlns:a16="http://schemas.microsoft.com/office/drawing/2014/main" val="58240897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74782685"/>
                  </a:ext>
                </a:extLst>
              </a:tr>
              <a:tr h="370840">
                <a:tc>
                  <a:txBody>
                    <a:bodyPr/>
                    <a:lstStyle/>
                    <a:p>
                      <a:r>
                        <a:rPr lang="en-AU"/>
                        <a:t>Enrolment preference forms </a:t>
                      </a:r>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solidFill>
                            <a:schemeClr val="tx1"/>
                          </a:solidFill>
                        </a:rPr>
                        <a:t>Friday 12th May.</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63094436"/>
                  </a:ext>
                </a:extLst>
              </a:tr>
              <a:tr h="370840">
                <a:tc>
                  <a:txBody>
                    <a:bodyPr/>
                    <a:lstStyle/>
                    <a:p>
                      <a:r>
                        <a:rPr lang="en-AU"/>
                        <a:t>Government primary schools </a:t>
                      </a:r>
                      <a:endParaRPr lang="en-US"/>
                    </a:p>
                  </a:txBody>
                  <a:tcPr>
                    <a:lnL w="12700" cap="flat" cmpd="sng" algn="ctr">
                      <a:solidFill>
                        <a:schemeClr val="tx1"/>
                      </a:solidFill>
                      <a:prstDash val="solid"/>
                      <a:round/>
                      <a:headEnd type="none" w="med" len="med"/>
                      <a:tailEnd type="none" w="med" len="med"/>
                    </a:lnL>
                  </a:tcPr>
                </a:tc>
                <a:tc>
                  <a:txBody>
                    <a:bodyPr/>
                    <a:lstStyle/>
                    <a:p>
                      <a:r>
                        <a:rPr lang="en-AU">
                          <a:solidFill>
                            <a:schemeClr val="tx1"/>
                          </a:solidFill>
                        </a:rPr>
                        <a:t>Return forms to primary school.</a:t>
                      </a:r>
                      <a:endParaRPr lang="en-US">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6206800"/>
                  </a:ext>
                </a:extLst>
              </a:tr>
              <a:tr h="370840">
                <a:tc>
                  <a:txBody>
                    <a:bodyPr/>
                    <a:lstStyle/>
                    <a:p>
                      <a:r>
                        <a:rPr lang="en-AU"/>
                        <a:t>Catholic &amp; Independent schools </a:t>
                      </a:r>
                      <a:endParaRPr lang="en-US"/>
                    </a:p>
                  </a:txBody>
                  <a:tcPr>
                    <a:lnL w="12700" cap="flat" cmpd="sng" algn="ctr">
                      <a:solidFill>
                        <a:schemeClr val="tx1"/>
                      </a:solidFill>
                      <a:prstDash val="solid"/>
                      <a:round/>
                      <a:headEnd type="none" w="med" len="med"/>
                      <a:tailEnd type="none" w="med" len="med"/>
                    </a:lnL>
                  </a:tcPr>
                </a:tc>
                <a:tc>
                  <a:txBody>
                    <a:bodyPr/>
                    <a:lstStyle/>
                    <a:p>
                      <a:r>
                        <a:rPr lang="en-AU">
                          <a:solidFill>
                            <a:schemeClr val="tx1"/>
                          </a:solidFill>
                        </a:rPr>
                        <a:t>Return directly to KDC office</a:t>
                      </a:r>
                      <a:endParaRPr lang="en-US">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0852668"/>
                  </a:ext>
                </a:extLst>
              </a:tr>
              <a:tr h="370840">
                <a:tc>
                  <a:txBody>
                    <a:bodyPr/>
                    <a:lstStyle/>
                    <a:p>
                      <a:r>
                        <a:rPr lang="en-AU"/>
                        <a:t>Families notified of placement</a:t>
                      </a:r>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a:solidFill>
                            <a:schemeClr val="tx1"/>
                          </a:solidFill>
                        </a:rPr>
                        <a:t>Wednesday 19</a:t>
                      </a:r>
                      <a:r>
                        <a:rPr lang="en-AU" b="0" baseline="30000">
                          <a:solidFill>
                            <a:schemeClr val="tx1"/>
                          </a:solidFill>
                        </a:rPr>
                        <a:t>th</a:t>
                      </a:r>
                      <a:r>
                        <a:rPr lang="en-AU" b="0" baseline="0">
                          <a:solidFill>
                            <a:schemeClr val="tx1"/>
                          </a:solidFill>
                        </a:rPr>
                        <a:t> July</a:t>
                      </a:r>
                      <a:endParaRPr lang="en-AU" b="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016533"/>
                  </a:ext>
                </a:extLst>
              </a:tr>
              <a:tr h="547947">
                <a:tc>
                  <a:txBody>
                    <a:bodyPr/>
                    <a:lstStyle/>
                    <a:p>
                      <a:r>
                        <a:rPr lang="en-AU"/>
                        <a:t>Appeals to secondary schools </a:t>
                      </a:r>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solidFill>
                            <a:schemeClr val="tx1"/>
                          </a:solidFill>
                        </a:rPr>
                        <a:t>Close on 28</a:t>
                      </a:r>
                      <a:r>
                        <a:rPr lang="en-AU" baseline="30000">
                          <a:solidFill>
                            <a:schemeClr val="tx1"/>
                          </a:solidFill>
                        </a:rPr>
                        <a:t>th</a:t>
                      </a:r>
                      <a:r>
                        <a:rPr lang="en-AU">
                          <a:solidFill>
                            <a:schemeClr val="tx1"/>
                          </a:solidFill>
                        </a:rPr>
                        <a:t> July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72237515"/>
                  </a:ext>
                </a:extLst>
              </a:tr>
              <a:tr h="547947">
                <a:tc>
                  <a:txBody>
                    <a:bodyPr/>
                    <a:lstStyle/>
                    <a:p>
                      <a:r>
                        <a:rPr lang="en-AU"/>
                        <a:t>KDC sends out confirmation letter and enrolment packages</a:t>
                      </a:r>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solidFill>
                            <a:schemeClr val="tx1"/>
                          </a:solidFill>
                        </a:rPr>
                        <a:t>Late August</a:t>
                      </a:r>
                      <a:endParaRPr lang="en-US">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15756277"/>
                  </a:ext>
                </a:extLst>
              </a:tr>
              <a:tr h="547947">
                <a:tc>
                  <a:txBody>
                    <a:bodyPr/>
                    <a:lstStyle/>
                    <a:p>
                      <a:r>
                        <a:rPr lang="en-AU"/>
                        <a:t>KDC Parent/Student Interviews </a:t>
                      </a:r>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a:solidFill>
                            <a:schemeClr val="tx1"/>
                          </a:solidFill>
                        </a:rPr>
                        <a:t>Late October/Early November</a:t>
                      </a:r>
                      <a:endParaRPr lang="en-US">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27153647"/>
                  </a:ext>
                </a:extLst>
              </a:tr>
              <a:tr h="547947">
                <a:tc>
                  <a:txBody>
                    <a:bodyPr/>
                    <a:lstStyle/>
                    <a:p>
                      <a:r>
                        <a:rPr lang="en-AU"/>
                        <a:t>Orientation Day </a:t>
                      </a:r>
                      <a:endParaRPr lang="en-US"/>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solidFill>
                            <a:schemeClr val="tx1"/>
                          </a:solidFill>
                        </a:rPr>
                        <a:t>Tuesday 12th December</a:t>
                      </a:r>
                      <a:endParaRPr lang="en-US">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8588975"/>
                  </a:ext>
                </a:extLst>
              </a:tr>
            </a:tbl>
          </a:graphicData>
        </a:graphic>
      </p:graphicFrame>
    </p:spTree>
    <p:extLst>
      <p:ext uri="{BB962C8B-B14F-4D97-AF65-F5344CB8AC3E}">
        <p14:creationId xmlns:p14="http://schemas.microsoft.com/office/powerpoint/2010/main" val="223526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413000" y="3716338"/>
            <a:ext cx="5400675"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4" name="Content Placeholder 24"/>
          <p:cNvSpPr>
            <a:spLocks noGrp="1"/>
          </p:cNvSpPr>
          <p:nvPr>
            <p:ph idx="1"/>
          </p:nvPr>
        </p:nvSpPr>
        <p:spPr>
          <a:xfrm>
            <a:off x="539750" y="1052513"/>
            <a:ext cx="7272338" cy="5184775"/>
          </a:xfrm>
        </p:spPr>
        <p:txBody>
          <a:bodyPr>
            <a:normAutofit/>
          </a:bodyPr>
          <a:lstStyle/>
          <a:p>
            <a:pPr algn="ctr" eaLnBrk="1" hangingPunct="1">
              <a:buFont typeface="Arial" charset="0"/>
              <a:buNone/>
            </a:pPr>
            <a:r>
              <a:rPr lang="en-AU" sz="4000" b="1"/>
              <a:t>Acknowledgement of Country</a:t>
            </a: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sp>
        <p:nvSpPr>
          <p:cNvPr id="2" name="Rectangle 1"/>
          <p:cNvSpPr/>
          <p:nvPr/>
        </p:nvSpPr>
        <p:spPr>
          <a:xfrm>
            <a:off x="827584" y="2134136"/>
            <a:ext cx="6840760" cy="3785652"/>
          </a:xfrm>
          <a:prstGeom prst="rect">
            <a:avLst/>
          </a:prstGeom>
        </p:spPr>
        <p:txBody>
          <a:bodyPr wrap="square">
            <a:spAutoFit/>
          </a:bodyPr>
          <a:lstStyle/>
          <a:p>
            <a:r>
              <a:rPr lang="en-AU" sz="2000"/>
              <a:t>Today at Keilor Downs College we meet on the traditional country of the </a:t>
            </a:r>
            <a:r>
              <a:rPr lang="en-AU" sz="2000" err="1"/>
              <a:t>Wurundjeri</a:t>
            </a:r>
            <a:r>
              <a:rPr lang="en-AU" sz="2000"/>
              <a:t> people of the Kulin Nation.</a:t>
            </a:r>
          </a:p>
          <a:p>
            <a:endParaRPr lang="en-US" sz="2000"/>
          </a:p>
          <a:p>
            <a:r>
              <a:rPr lang="en-AU" sz="2000"/>
              <a:t>We pay our respect to Elders past, present and emerging, for they hold the memories, the traditions, the culture and the hopes of Aboriginal Australia. </a:t>
            </a:r>
          </a:p>
          <a:p>
            <a:endParaRPr lang="en-US" sz="2000"/>
          </a:p>
          <a:p>
            <a:r>
              <a:rPr lang="en-AU" sz="2000"/>
              <a:t>We acknowledge their strong and living culture, and their unique role in the life of the region.</a:t>
            </a:r>
          </a:p>
          <a:p>
            <a:endParaRPr lang="en-US" sz="2000"/>
          </a:p>
          <a:p>
            <a:r>
              <a:rPr lang="en-AU" sz="2000"/>
              <a:t>We remember that under the brick and asphalt this land was, and always will be, traditional Aboriginal land. </a:t>
            </a:r>
            <a:endParaRPr lang="en-US" sz="2000"/>
          </a:p>
        </p:txBody>
      </p:sp>
    </p:spTree>
    <p:extLst>
      <p:ext uri="{BB962C8B-B14F-4D97-AF65-F5344CB8AC3E}">
        <p14:creationId xmlns:p14="http://schemas.microsoft.com/office/powerpoint/2010/main" val="3716516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www.findmyschool.vic.gov.au</a:t>
            </a:r>
          </a:p>
        </p:txBody>
      </p:sp>
      <p:pic>
        <p:nvPicPr>
          <p:cNvPr id="4" name="Content Placeholder 3"/>
          <p:cNvPicPr>
            <a:picLocks noGrp="1" noChangeAspect="1"/>
          </p:cNvPicPr>
          <p:nvPr>
            <p:ph idx="1"/>
          </p:nvPr>
        </p:nvPicPr>
        <p:blipFill>
          <a:blip r:embed="rId3"/>
          <a:stretch>
            <a:fillRect/>
          </a:stretch>
        </p:blipFill>
        <p:spPr>
          <a:xfrm>
            <a:off x="457200" y="1777060"/>
            <a:ext cx="8229600" cy="4172243"/>
          </a:xfrm>
          <a:prstGeom prst="rect">
            <a:avLst/>
          </a:prstGeom>
        </p:spPr>
      </p:pic>
    </p:spTree>
    <p:extLst>
      <p:ext uri="{BB962C8B-B14F-4D97-AF65-F5344CB8AC3E}">
        <p14:creationId xmlns:p14="http://schemas.microsoft.com/office/powerpoint/2010/main" val="386252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cxnSp>
        <p:nvCxnSpPr>
          <p:cNvPr id="8" name="Straight Connector 7"/>
          <p:cNvCxnSpPr/>
          <p:nvPr/>
        </p:nvCxnSpPr>
        <p:spPr>
          <a:xfrm>
            <a:off x="250825" y="1052513"/>
            <a:ext cx="0" cy="5400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7500" y="815522"/>
            <a:ext cx="5472608" cy="584775"/>
          </a:xfrm>
          <a:prstGeom prst="rect">
            <a:avLst/>
          </a:prstGeom>
          <a:noFill/>
        </p:spPr>
        <p:txBody>
          <a:bodyPr wrap="square" rtlCol="0">
            <a:spAutoFit/>
          </a:bodyPr>
          <a:lstStyle/>
          <a:p>
            <a:r>
              <a:rPr lang="en-US" sz="3200" b="1">
                <a:solidFill>
                  <a:schemeClr val="tx2"/>
                </a:solidFill>
                <a:latin typeface="Arial" panose="020B0604020202020204" pitchFamily="34" charset="0"/>
                <a:cs typeface="Arial" panose="020B0604020202020204" pitchFamily="34" charset="0"/>
              </a:rPr>
              <a:t>Comparative performance</a:t>
            </a:r>
            <a:endParaRPr lang="en-AU" sz="3200" b="1">
              <a:solidFill>
                <a:schemeClr val="tx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706053" y="1283829"/>
            <a:ext cx="6110834" cy="2589128"/>
          </a:xfrm>
          <a:prstGeom prst="rect">
            <a:avLst/>
          </a:prstGeom>
        </p:spPr>
      </p:pic>
      <p:pic>
        <p:nvPicPr>
          <p:cNvPr id="4" name="Picture 3"/>
          <p:cNvPicPr>
            <a:picLocks noChangeAspect="1"/>
          </p:cNvPicPr>
          <p:nvPr/>
        </p:nvPicPr>
        <p:blipFill>
          <a:blip r:embed="rId6"/>
          <a:stretch>
            <a:fillRect/>
          </a:stretch>
        </p:blipFill>
        <p:spPr>
          <a:xfrm>
            <a:off x="714746" y="3872958"/>
            <a:ext cx="6224192" cy="2619399"/>
          </a:xfrm>
          <a:prstGeom prst="rect">
            <a:avLst/>
          </a:prstGeom>
        </p:spPr>
      </p:pic>
    </p:spTree>
    <p:extLst>
      <p:ext uri="{BB962C8B-B14F-4D97-AF65-F5344CB8AC3E}">
        <p14:creationId xmlns:p14="http://schemas.microsoft.com/office/powerpoint/2010/main" val="119045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683" y="636074"/>
            <a:ext cx="6876569" cy="1136452"/>
          </a:xfrm>
        </p:spPr>
        <p:txBody>
          <a:bodyPr>
            <a:noAutofit/>
          </a:bodyPr>
          <a:lstStyle/>
          <a:p>
            <a:pPr algn="l"/>
            <a:r>
              <a:rPr lang="en-AU" sz="4000" b="1" dirty="0"/>
              <a:t>Year 12 Outcomes 2022</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cxnSp>
        <p:nvCxnSpPr>
          <p:cNvPr id="8" name="Straight Connector 7"/>
          <p:cNvCxnSpPr/>
          <p:nvPr/>
        </p:nvCxnSpPr>
        <p:spPr>
          <a:xfrm>
            <a:off x="250825" y="1052513"/>
            <a:ext cx="0" cy="5400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228526" y="5036363"/>
            <a:ext cx="1987112" cy="923330"/>
          </a:xfrm>
          <a:prstGeom prst="rect">
            <a:avLst/>
          </a:prstGeom>
          <a:noFill/>
          <a:ln>
            <a:solidFill>
              <a:srgbClr val="0070C0"/>
            </a:solidFill>
          </a:ln>
        </p:spPr>
        <p:txBody>
          <a:bodyPr wrap="square" rtlCol="0">
            <a:spAutoFit/>
          </a:bodyPr>
          <a:lstStyle/>
          <a:p>
            <a:r>
              <a:rPr lang="en-AU"/>
              <a:t>95% of students who applied got a tertiary offer</a:t>
            </a:r>
            <a:endParaRPr lang="en-US"/>
          </a:p>
        </p:txBody>
      </p:sp>
      <p:sp>
        <p:nvSpPr>
          <p:cNvPr id="5" name="TextBox 4"/>
          <p:cNvSpPr txBox="1"/>
          <p:nvPr/>
        </p:nvSpPr>
        <p:spPr>
          <a:xfrm>
            <a:off x="5694875" y="5030471"/>
            <a:ext cx="1871849" cy="923330"/>
          </a:xfrm>
          <a:prstGeom prst="rect">
            <a:avLst/>
          </a:prstGeom>
          <a:noFill/>
          <a:ln>
            <a:solidFill>
              <a:srgbClr val="0070C0"/>
            </a:solidFill>
          </a:ln>
        </p:spPr>
        <p:txBody>
          <a:bodyPr wrap="square" rtlCol="0">
            <a:spAutoFit/>
          </a:bodyPr>
          <a:lstStyle/>
          <a:p>
            <a:r>
              <a:rPr lang="en-AU"/>
              <a:t>85% got one of their top 3 choices</a:t>
            </a:r>
            <a:endParaRPr lang="en-US"/>
          </a:p>
        </p:txBody>
      </p:sp>
      <p:pic>
        <p:nvPicPr>
          <p:cNvPr id="13" name="Picture 13" descr="Chart, line chart&#10;&#10;Description automatically generated">
            <a:extLst>
              <a:ext uri="{FF2B5EF4-FFF2-40B4-BE49-F238E27FC236}">
                <a16:creationId xmlns:a16="http://schemas.microsoft.com/office/drawing/2014/main" id="{C8EA0B3B-BEAE-7954-EECB-9C078A2844CF}"/>
              </a:ext>
            </a:extLst>
          </p:cNvPr>
          <p:cNvPicPr>
            <a:picLocks noChangeAspect="1"/>
          </p:cNvPicPr>
          <p:nvPr/>
        </p:nvPicPr>
        <p:blipFill>
          <a:blip r:embed="rId5"/>
          <a:stretch>
            <a:fillRect/>
          </a:stretch>
        </p:blipFill>
        <p:spPr>
          <a:xfrm>
            <a:off x="1642683" y="1510624"/>
            <a:ext cx="5409945" cy="3249424"/>
          </a:xfrm>
          <a:prstGeom prst="rect">
            <a:avLst/>
          </a:prstGeom>
        </p:spPr>
      </p:pic>
      <p:sp>
        <p:nvSpPr>
          <p:cNvPr id="3" name="TextBox 2">
            <a:extLst>
              <a:ext uri="{FF2B5EF4-FFF2-40B4-BE49-F238E27FC236}">
                <a16:creationId xmlns:a16="http://schemas.microsoft.com/office/drawing/2014/main" id="{8EECA94A-7114-1BA1-5C89-666D400EEE67}"/>
              </a:ext>
            </a:extLst>
          </p:cNvPr>
          <p:cNvSpPr txBox="1"/>
          <p:nvPr/>
        </p:nvSpPr>
        <p:spPr>
          <a:xfrm>
            <a:off x="3381268" y="5307470"/>
            <a:ext cx="2127357" cy="646331"/>
          </a:xfrm>
          <a:prstGeom prst="rect">
            <a:avLst/>
          </a:prstGeom>
          <a:noFill/>
          <a:ln>
            <a:solidFill>
              <a:srgbClr val="0070C0"/>
            </a:solidFill>
          </a:ln>
        </p:spPr>
        <p:txBody>
          <a:bodyPr wrap="square" lIns="91440" tIns="45720" rIns="91440" bIns="45720" rtlCol="0" anchor="t">
            <a:spAutoFit/>
          </a:bodyPr>
          <a:lstStyle/>
          <a:p>
            <a:r>
              <a:rPr lang="en-AU"/>
              <a:t>22 students got Apprenticeships </a:t>
            </a:r>
            <a:endParaRPr lang="en-US"/>
          </a:p>
        </p:txBody>
      </p:sp>
    </p:spTree>
    <p:extLst>
      <p:ext uri="{BB962C8B-B14F-4D97-AF65-F5344CB8AC3E}">
        <p14:creationId xmlns:p14="http://schemas.microsoft.com/office/powerpoint/2010/main" val="4104134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28082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23850" y="1052513"/>
            <a:ext cx="1" cy="5400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7988" y="333375"/>
            <a:ext cx="891182" cy="6191250"/>
          </a:xfrm>
          <a:prstGeom prst="rect">
            <a:avLst/>
          </a:prstGeom>
          <a:noFill/>
          <a:ln>
            <a:noFill/>
          </a:ln>
        </p:spPr>
      </p:pic>
      <p:pic>
        <p:nvPicPr>
          <p:cNvPr id="2" name="Picture 1"/>
          <p:cNvPicPr>
            <a:picLocks noChangeAspect="1"/>
          </p:cNvPicPr>
          <p:nvPr/>
        </p:nvPicPr>
        <p:blipFill>
          <a:blip r:embed="rId5"/>
          <a:stretch>
            <a:fillRect/>
          </a:stretch>
        </p:blipFill>
        <p:spPr>
          <a:xfrm>
            <a:off x="810891" y="4776816"/>
            <a:ext cx="6322119" cy="1734067"/>
          </a:xfrm>
          <a:prstGeom prst="rect">
            <a:avLst/>
          </a:prstGeom>
        </p:spPr>
      </p:pic>
      <p:pic>
        <p:nvPicPr>
          <p:cNvPr id="6" name="Picture 5"/>
          <p:cNvPicPr>
            <a:picLocks noChangeAspect="1"/>
          </p:cNvPicPr>
          <p:nvPr/>
        </p:nvPicPr>
        <p:blipFill>
          <a:blip r:embed="rId6"/>
          <a:stretch>
            <a:fillRect/>
          </a:stretch>
        </p:blipFill>
        <p:spPr>
          <a:xfrm>
            <a:off x="764333" y="767455"/>
            <a:ext cx="6039915" cy="2200136"/>
          </a:xfrm>
          <a:prstGeom prst="rect">
            <a:avLst/>
          </a:prstGeom>
        </p:spPr>
      </p:pic>
      <p:pic>
        <p:nvPicPr>
          <p:cNvPr id="7" name="Picture 6"/>
          <p:cNvPicPr>
            <a:picLocks noChangeAspect="1"/>
          </p:cNvPicPr>
          <p:nvPr/>
        </p:nvPicPr>
        <p:blipFill>
          <a:blip r:embed="rId7"/>
          <a:stretch>
            <a:fillRect/>
          </a:stretch>
        </p:blipFill>
        <p:spPr>
          <a:xfrm>
            <a:off x="764333" y="2985082"/>
            <a:ext cx="6281390" cy="1813829"/>
          </a:xfrm>
          <a:prstGeom prst="rect">
            <a:avLst/>
          </a:prstGeom>
        </p:spPr>
      </p:pic>
    </p:spTree>
    <p:extLst>
      <p:ext uri="{BB962C8B-B14F-4D97-AF65-F5344CB8AC3E}">
        <p14:creationId xmlns:p14="http://schemas.microsoft.com/office/powerpoint/2010/main" val="220041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413000" y="3716338"/>
            <a:ext cx="5400675"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98" name="Content Placeholder 24"/>
          <p:cNvSpPr>
            <a:spLocks noGrp="1"/>
          </p:cNvSpPr>
          <p:nvPr>
            <p:ph idx="1"/>
          </p:nvPr>
        </p:nvSpPr>
        <p:spPr>
          <a:xfrm>
            <a:off x="539750" y="1268413"/>
            <a:ext cx="7272338" cy="4968875"/>
          </a:xfrm>
        </p:spPr>
        <p:txBody>
          <a:bodyPr>
            <a:normAutofit lnSpcReduction="10000"/>
          </a:bodyPr>
          <a:lstStyle/>
          <a:p>
            <a:pPr eaLnBrk="1" hangingPunct="1">
              <a:buFont typeface="Arial" charset="0"/>
              <a:buNone/>
              <a:defRPr/>
            </a:pPr>
            <a:r>
              <a:rPr lang="en-AU" sz="4800" b="1"/>
              <a:t>Student Wellbeing</a:t>
            </a:r>
          </a:p>
          <a:p>
            <a:pPr marL="0" indent="0" eaLnBrk="1" hangingPunct="1">
              <a:buFont typeface="Arial" charset="0"/>
              <a:buNone/>
              <a:defRPr/>
            </a:pPr>
            <a:endParaRPr lang="en-AU" sz="1000"/>
          </a:p>
          <a:p>
            <a:pPr eaLnBrk="1" hangingPunct="1">
              <a:defRPr/>
            </a:pPr>
            <a:r>
              <a:rPr lang="en-AU" sz="4400"/>
              <a:t>Home groups</a:t>
            </a:r>
          </a:p>
          <a:p>
            <a:pPr eaLnBrk="1" hangingPunct="1">
              <a:defRPr/>
            </a:pPr>
            <a:r>
              <a:rPr lang="en-AU" sz="4400"/>
              <a:t>Houses</a:t>
            </a:r>
          </a:p>
          <a:p>
            <a:pPr eaLnBrk="1" hangingPunct="1">
              <a:defRPr/>
            </a:pPr>
            <a:r>
              <a:rPr lang="en-AU" sz="4400"/>
              <a:t>Wellbeing support</a:t>
            </a:r>
          </a:p>
          <a:p>
            <a:pPr eaLnBrk="1" hangingPunct="1">
              <a:defRPr/>
            </a:pPr>
            <a:r>
              <a:rPr lang="en-AU" sz="4400"/>
              <a:t>Social curriculum</a:t>
            </a:r>
          </a:p>
          <a:p>
            <a:pPr eaLnBrk="1" hangingPunct="1">
              <a:defRPr/>
            </a:pPr>
            <a:r>
              <a:rPr lang="en-AU" sz="4400"/>
              <a:t>Positive behaviour school</a:t>
            </a: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spTree>
    <p:extLst>
      <p:ext uri="{BB962C8B-B14F-4D97-AF65-F5344CB8AC3E}">
        <p14:creationId xmlns:p14="http://schemas.microsoft.com/office/powerpoint/2010/main" val="2221838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a:t>HOUSES</a:t>
            </a:r>
          </a:p>
        </p:txBody>
      </p:sp>
      <p:sp>
        <p:nvSpPr>
          <p:cNvPr id="23554" name="Content Placeholder 4"/>
          <p:cNvSpPr>
            <a:spLocks noGrp="1"/>
          </p:cNvSpPr>
          <p:nvPr>
            <p:ph sz="half" idx="2"/>
          </p:nvPr>
        </p:nvSpPr>
        <p:spPr/>
        <p:txBody>
          <a:bodyPr/>
          <a:lstStyle/>
          <a:p>
            <a:endParaRPr lang="en-AU" sz="3200"/>
          </a:p>
          <a:p>
            <a:endParaRPr lang="en-AU"/>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pic>
        <p:nvPicPr>
          <p:cNvPr id="3074" name="Picture 2" descr="J:\Year Book\2015\Yellow house\IMG_788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0934" y="1276518"/>
            <a:ext cx="1478079" cy="89835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J:\Year Book\2014\Blue House\photo 6.jpg"/>
          <p:cNvPicPr>
            <a:picLocks noGrp="1" noChangeAspect="1" noChangeArrowheads="1"/>
          </p:cNvPicPr>
          <p:nvPr>
            <p:ph sz="quarter" idx="4"/>
          </p:nvPr>
        </p:nvPicPr>
        <p:blipFill>
          <a:blip r:embed="rId6" cstate="print">
            <a:extLst>
              <a:ext uri="{28A0092B-C50C-407E-A947-70E740481C1C}">
                <a14:useLocalDpi xmlns:a14="http://schemas.microsoft.com/office/drawing/2010/main" val="0"/>
              </a:ext>
            </a:extLst>
          </a:blip>
          <a:srcRect/>
          <a:stretch>
            <a:fillRect/>
          </a:stretch>
        </p:blipFill>
        <p:spPr bwMode="auto">
          <a:xfrm>
            <a:off x="1973816" y="1320904"/>
            <a:ext cx="1357539" cy="9094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Users\pbloom\Pictures\2014 Transition Photos\13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1709" y="1276518"/>
            <a:ext cx="1437904" cy="9096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Users\pbloom\Pictures\2014 Transition Photos\092.JPG"/>
          <p:cNvPicPr>
            <a:picLocks noGrp="1" noChangeAspect="1" noChangeArrowheads="1"/>
          </p:cNvPicPr>
          <p:nvPr>
            <p:ph idx="1"/>
          </p:nvPr>
        </p:nvPicPr>
        <p:blipFill>
          <a:blip r:embed="rId8" cstate="print">
            <a:extLst>
              <a:ext uri="{28A0092B-C50C-407E-A947-70E740481C1C}">
                <a14:useLocalDpi xmlns:a14="http://schemas.microsoft.com/office/drawing/2010/main" val="0"/>
              </a:ext>
            </a:extLst>
          </a:blip>
          <a:srcRect/>
          <a:stretch>
            <a:fillRect/>
          </a:stretch>
        </p:blipFill>
        <p:spPr bwMode="auto">
          <a:xfrm>
            <a:off x="3404100" y="1317593"/>
            <a:ext cx="1386288" cy="9144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nvGraphicFramePr>
        <p:xfrm>
          <a:off x="457198" y="2306432"/>
          <a:ext cx="7271565" cy="4219782"/>
        </p:xfrm>
        <a:graphic>
          <a:graphicData uri="http://schemas.openxmlformats.org/drawingml/2006/table">
            <a:tbl>
              <a:tblPr firstRow="1" bandRow="1">
                <a:tableStyleId>{5C22544A-7EE6-4342-B048-85BDC9FD1C3A}</a:tableStyleId>
              </a:tblPr>
              <a:tblGrid>
                <a:gridCol w="1454313">
                  <a:extLst>
                    <a:ext uri="{9D8B030D-6E8A-4147-A177-3AD203B41FA5}">
                      <a16:colId xmlns:a16="http://schemas.microsoft.com/office/drawing/2014/main" val="3628307599"/>
                    </a:ext>
                  </a:extLst>
                </a:gridCol>
                <a:gridCol w="1454313">
                  <a:extLst>
                    <a:ext uri="{9D8B030D-6E8A-4147-A177-3AD203B41FA5}">
                      <a16:colId xmlns:a16="http://schemas.microsoft.com/office/drawing/2014/main" val="2428403780"/>
                    </a:ext>
                  </a:extLst>
                </a:gridCol>
                <a:gridCol w="1454313">
                  <a:extLst>
                    <a:ext uri="{9D8B030D-6E8A-4147-A177-3AD203B41FA5}">
                      <a16:colId xmlns:a16="http://schemas.microsoft.com/office/drawing/2014/main" val="2209502255"/>
                    </a:ext>
                  </a:extLst>
                </a:gridCol>
                <a:gridCol w="1454313">
                  <a:extLst>
                    <a:ext uri="{9D8B030D-6E8A-4147-A177-3AD203B41FA5}">
                      <a16:colId xmlns:a16="http://schemas.microsoft.com/office/drawing/2014/main" val="2969478132"/>
                    </a:ext>
                  </a:extLst>
                </a:gridCol>
                <a:gridCol w="1454313">
                  <a:extLst>
                    <a:ext uri="{9D8B030D-6E8A-4147-A177-3AD203B41FA5}">
                      <a16:colId xmlns:a16="http://schemas.microsoft.com/office/drawing/2014/main" val="719424526"/>
                    </a:ext>
                  </a:extLst>
                </a:gridCol>
              </a:tblGrid>
              <a:tr h="766514">
                <a:tc>
                  <a:txBody>
                    <a:bodyPr/>
                    <a:lstStyle/>
                    <a:p>
                      <a:r>
                        <a:rPr lang="en-AU" sz="1600" b="0">
                          <a:solidFill>
                            <a:schemeClr val="tx1"/>
                          </a:solidFill>
                        </a:rPr>
                        <a:t>Future</a:t>
                      </a:r>
                    </a:p>
                    <a:p>
                      <a:r>
                        <a:rPr lang="en-AU" sz="1600" b="0">
                          <a:solidFill>
                            <a:schemeClr val="tx1"/>
                          </a:solidFill>
                        </a:rPr>
                        <a:t>Young adults</a:t>
                      </a:r>
                      <a:endParaRPr lang="en-US" sz="1600" b="0">
                        <a:solidFill>
                          <a:schemeClr val="tx1"/>
                        </a:solidFill>
                      </a:endParaRPr>
                    </a:p>
                  </a:txBody>
                  <a:tcPr>
                    <a:solidFill>
                      <a:schemeClr val="bg1">
                        <a:lumMod val="85000"/>
                      </a:schemeClr>
                    </a:solidFill>
                  </a:tcPr>
                </a:tc>
                <a:tc>
                  <a:txBody>
                    <a:bodyPr/>
                    <a:lstStyle/>
                    <a:p>
                      <a:pPr algn="ctr"/>
                      <a:r>
                        <a:rPr lang="en-AU" b="0">
                          <a:solidFill>
                            <a:schemeClr val="tx1"/>
                          </a:solidFill>
                        </a:rPr>
                        <a:t>12B1 &amp; 12B2</a:t>
                      </a:r>
                      <a:endParaRPr lang="en-US" b="0">
                        <a:solidFill>
                          <a:schemeClr val="tx1"/>
                        </a:solidFill>
                      </a:endParaRPr>
                    </a:p>
                  </a:txBody>
                  <a:tcPr>
                    <a:solidFill>
                      <a:srgbClr val="00B0F0"/>
                    </a:solidFill>
                  </a:tcPr>
                </a:tc>
                <a:tc>
                  <a:txBody>
                    <a:bodyPr/>
                    <a:lstStyle/>
                    <a:p>
                      <a:pPr algn="ctr"/>
                      <a:r>
                        <a:rPr lang="en-AU" b="0">
                          <a:solidFill>
                            <a:schemeClr val="tx1"/>
                          </a:solidFill>
                        </a:rPr>
                        <a:t>12G1 &amp; 12G2</a:t>
                      </a:r>
                      <a:endParaRPr lang="en-US" b="0">
                        <a:solidFill>
                          <a:schemeClr val="tx1"/>
                        </a:solidFill>
                      </a:endParaRPr>
                    </a:p>
                  </a:txBody>
                  <a:tcPr>
                    <a:solidFill>
                      <a:srgbClr val="00B050"/>
                    </a:solidFill>
                  </a:tcPr>
                </a:tc>
                <a:tc>
                  <a:txBody>
                    <a:bodyPr/>
                    <a:lstStyle/>
                    <a:p>
                      <a:pPr algn="ctr"/>
                      <a:r>
                        <a:rPr lang="en-AU" b="0">
                          <a:solidFill>
                            <a:schemeClr val="tx1"/>
                          </a:solidFill>
                        </a:rPr>
                        <a:t>12R1 &amp; 12R2</a:t>
                      </a:r>
                      <a:endParaRPr lang="en-US" b="0">
                        <a:solidFill>
                          <a:schemeClr val="tx1"/>
                        </a:solidFill>
                      </a:endParaRPr>
                    </a:p>
                  </a:txBody>
                  <a:tcPr>
                    <a:solidFill>
                      <a:srgbClr val="FF0000"/>
                    </a:solidFill>
                  </a:tcPr>
                </a:tc>
                <a:tc>
                  <a:txBody>
                    <a:bodyPr/>
                    <a:lstStyle/>
                    <a:p>
                      <a:pPr algn="ctr"/>
                      <a:r>
                        <a:rPr lang="en-AU" b="0">
                          <a:solidFill>
                            <a:schemeClr val="tx1"/>
                          </a:solidFill>
                        </a:rPr>
                        <a:t>12Y1 &amp; 12Y2</a:t>
                      </a:r>
                      <a:endParaRPr lang="en-US" b="0">
                        <a:solidFill>
                          <a:schemeClr val="tx1"/>
                        </a:solidFill>
                      </a:endParaRPr>
                    </a:p>
                  </a:txBody>
                  <a:tcPr>
                    <a:solidFill>
                      <a:srgbClr val="FFFF00"/>
                    </a:solidFill>
                  </a:tcPr>
                </a:tc>
                <a:extLst>
                  <a:ext uri="{0D108BD9-81ED-4DB2-BD59-A6C34878D82A}">
                    <a16:rowId xmlns:a16="http://schemas.microsoft.com/office/drawing/2014/main" val="348911632"/>
                  </a:ext>
                </a:extLst>
              </a:tr>
              <a:tr h="766514">
                <a:tc>
                  <a:txBody>
                    <a:bodyPr/>
                    <a:lstStyle/>
                    <a:p>
                      <a:r>
                        <a:rPr lang="en-AU" sz="1600"/>
                        <a:t>Study &amp;</a:t>
                      </a:r>
                      <a:r>
                        <a:rPr lang="en-AU" sz="1600" baseline="0"/>
                        <a:t> </a:t>
                      </a:r>
                    </a:p>
                    <a:p>
                      <a:r>
                        <a:rPr lang="en-AU" sz="1600" baseline="0"/>
                        <a:t>work skills</a:t>
                      </a:r>
                      <a:endParaRPr lang="en-US" sz="1600"/>
                    </a:p>
                  </a:txBody>
                  <a:tcPr>
                    <a:solidFill>
                      <a:schemeClr val="bg1">
                        <a:lumMod val="85000"/>
                      </a:schemeClr>
                    </a:solidFill>
                  </a:tcPr>
                </a:tc>
                <a:tc>
                  <a:txBody>
                    <a:bodyPr/>
                    <a:lstStyle/>
                    <a:p>
                      <a:pPr algn="ctr"/>
                      <a:r>
                        <a:rPr lang="en-AU"/>
                        <a:t>11B1 &amp; 11B2</a:t>
                      </a:r>
                      <a:endParaRPr lang="en-US"/>
                    </a:p>
                  </a:txBody>
                  <a:tcPr>
                    <a:solidFill>
                      <a:srgbClr val="00B0F0"/>
                    </a:solidFill>
                  </a:tcPr>
                </a:tc>
                <a:tc>
                  <a:txBody>
                    <a:bodyPr/>
                    <a:lstStyle/>
                    <a:p>
                      <a:pPr algn="ctr"/>
                      <a:r>
                        <a:rPr lang="en-AU"/>
                        <a:t>11G1 &amp; 11G2</a:t>
                      </a:r>
                      <a:endParaRPr lang="en-US"/>
                    </a:p>
                  </a:txBody>
                  <a:tcPr>
                    <a:solidFill>
                      <a:srgbClr val="00B050"/>
                    </a:solidFill>
                  </a:tcPr>
                </a:tc>
                <a:tc>
                  <a:txBody>
                    <a:bodyPr/>
                    <a:lstStyle/>
                    <a:p>
                      <a:pPr algn="ctr"/>
                      <a:r>
                        <a:rPr lang="en-AU"/>
                        <a:t>11R1 &amp; 11R2</a:t>
                      </a:r>
                      <a:endParaRPr lang="en-US"/>
                    </a:p>
                  </a:txBody>
                  <a:tcPr>
                    <a:solidFill>
                      <a:srgbClr val="FF0000"/>
                    </a:solidFill>
                  </a:tcPr>
                </a:tc>
                <a:tc>
                  <a:txBody>
                    <a:bodyPr/>
                    <a:lstStyle/>
                    <a:p>
                      <a:pPr algn="ctr"/>
                      <a:r>
                        <a:rPr lang="en-AU"/>
                        <a:t>11Y1 &amp; 11Y2</a:t>
                      </a:r>
                      <a:endParaRPr lang="en-US"/>
                    </a:p>
                  </a:txBody>
                  <a:tcPr>
                    <a:solidFill>
                      <a:srgbClr val="FFFF00"/>
                    </a:solidFill>
                  </a:tcPr>
                </a:tc>
                <a:extLst>
                  <a:ext uri="{0D108BD9-81ED-4DB2-BD59-A6C34878D82A}">
                    <a16:rowId xmlns:a16="http://schemas.microsoft.com/office/drawing/2014/main" val="1844012721"/>
                  </a:ext>
                </a:extLst>
              </a:tr>
              <a:tr h="766514">
                <a:tc>
                  <a:txBody>
                    <a:bodyPr/>
                    <a:lstStyle/>
                    <a:p>
                      <a:r>
                        <a:rPr lang="en-AU" sz="1600"/>
                        <a:t>Pathways</a:t>
                      </a:r>
                    </a:p>
                    <a:p>
                      <a:r>
                        <a:rPr lang="en-AU" sz="1600"/>
                        <a:t>Counselling</a:t>
                      </a:r>
                      <a:endParaRPr lang="en-US" sz="1600"/>
                    </a:p>
                  </a:txBody>
                  <a:tcPr>
                    <a:solidFill>
                      <a:schemeClr val="bg1">
                        <a:lumMod val="85000"/>
                      </a:schemeClr>
                    </a:solidFill>
                  </a:tcPr>
                </a:tc>
                <a:tc>
                  <a:txBody>
                    <a:bodyPr/>
                    <a:lstStyle/>
                    <a:p>
                      <a:pPr algn="ctr"/>
                      <a:r>
                        <a:rPr lang="en-AU"/>
                        <a:t>10B1 &amp; 10B2</a:t>
                      </a:r>
                      <a:endParaRPr lang="en-US"/>
                    </a:p>
                  </a:txBody>
                  <a:tcPr>
                    <a:solidFill>
                      <a:srgbClr val="00B0F0"/>
                    </a:solidFill>
                  </a:tcPr>
                </a:tc>
                <a:tc>
                  <a:txBody>
                    <a:bodyPr/>
                    <a:lstStyle/>
                    <a:p>
                      <a:pPr algn="ctr"/>
                      <a:r>
                        <a:rPr lang="en-AU"/>
                        <a:t>10G1 &amp; 10G2</a:t>
                      </a:r>
                      <a:endParaRPr lang="en-US"/>
                    </a:p>
                  </a:txBody>
                  <a:tcPr>
                    <a:solidFill>
                      <a:srgbClr val="00B050"/>
                    </a:solidFill>
                  </a:tcPr>
                </a:tc>
                <a:tc>
                  <a:txBody>
                    <a:bodyPr/>
                    <a:lstStyle/>
                    <a:p>
                      <a:pPr algn="ctr"/>
                      <a:r>
                        <a:rPr lang="en-AU"/>
                        <a:t>10R1 &amp; 10R2</a:t>
                      </a:r>
                      <a:endParaRPr lang="en-US"/>
                    </a:p>
                  </a:txBody>
                  <a:tcPr>
                    <a:solidFill>
                      <a:srgbClr val="FF0000"/>
                    </a:solidFill>
                  </a:tcPr>
                </a:tc>
                <a:tc>
                  <a:txBody>
                    <a:bodyPr/>
                    <a:lstStyle/>
                    <a:p>
                      <a:pPr algn="ctr"/>
                      <a:r>
                        <a:rPr lang="en-AU"/>
                        <a:t>10Y1 &amp; 10Y2</a:t>
                      </a:r>
                      <a:endParaRPr lang="en-US"/>
                    </a:p>
                  </a:txBody>
                  <a:tcPr>
                    <a:solidFill>
                      <a:srgbClr val="FFFF00"/>
                    </a:solidFill>
                  </a:tcPr>
                </a:tc>
                <a:extLst>
                  <a:ext uri="{0D108BD9-81ED-4DB2-BD59-A6C34878D82A}">
                    <a16:rowId xmlns:a16="http://schemas.microsoft.com/office/drawing/2014/main" val="4020589371"/>
                  </a:ext>
                </a:extLst>
              </a:tr>
              <a:tr h="444091">
                <a:tc>
                  <a:txBody>
                    <a:bodyPr/>
                    <a:lstStyle/>
                    <a:p>
                      <a:r>
                        <a:rPr lang="en-AU" sz="1600"/>
                        <a:t>Choices</a:t>
                      </a:r>
                    </a:p>
                    <a:p>
                      <a:r>
                        <a:rPr lang="en-AU" sz="1600"/>
                        <a:t>Community</a:t>
                      </a:r>
                      <a:endParaRPr lang="en-US" sz="1600"/>
                    </a:p>
                  </a:txBody>
                  <a:tcPr>
                    <a:solidFill>
                      <a:schemeClr val="bg1">
                        <a:lumMod val="85000"/>
                      </a:schemeClr>
                    </a:solidFill>
                  </a:tcPr>
                </a:tc>
                <a:tc>
                  <a:txBody>
                    <a:bodyPr/>
                    <a:lstStyle/>
                    <a:p>
                      <a:pPr algn="ctr"/>
                      <a:r>
                        <a:rPr lang="en-AU"/>
                        <a:t>9B1 &amp; 9B2</a:t>
                      </a:r>
                    </a:p>
                    <a:p>
                      <a:pPr algn="ctr"/>
                      <a:endParaRPr lang="en-US"/>
                    </a:p>
                  </a:txBody>
                  <a:tcPr>
                    <a:solidFill>
                      <a:srgbClr val="00B0F0"/>
                    </a:solidFill>
                  </a:tcPr>
                </a:tc>
                <a:tc>
                  <a:txBody>
                    <a:bodyPr/>
                    <a:lstStyle/>
                    <a:p>
                      <a:pPr algn="ctr"/>
                      <a:r>
                        <a:rPr lang="en-AU"/>
                        <a:t>9G1 &amp; 9G2</a:t>
                      </a:r>
                    </a:p>
                  </a:txBody>
                  <a:tcPr>
                    <a:solidFill>
                      <a:srgbClr val="00B050"/>
                    </a:solidFill>
                  </a:tcPr>
                </a:tc>
                <a:tc>
                  <a:txBody>
                    <a:bodyPr/>
                    <a:lstStyle/>
                    <a:p>
                      <a:pPr algn="ctr"/>
                      <a:r>
                        <a:rPr lang="en-AU"/>
                        <a:t>9R1 &amp; 9R2</a:t>
                      </a:r>
                    </a:p>
                  </a:txBody>
                  <a:tcPr>
                    <a:solidFill>
                      <a:srgbClr val="FF0000"/>
                    </a:solidFill>
                  </a:tcPr>
                </a:tc>
                <a:tc>
                  <a:txBody>
                    <a:bodyPr/>
                    <a:lstStyle/>
                    <a:p>
                      <a:pPr algn="ctr"/>
                      <a:r>
                        <a:rPr lang="en-AU"/>
                        <a:t>9Y1 &amp; 9Y2</a:t>
                      </a:r>
                    </a:p>
                  </a:txBody>
                  <a:tcPr>
                    <a:solidFill>
                      <a:srgbClr val="FFFF00"/>
                    </a:solidFill>
                  </a:tcPr>
                </a:tc>
                <a:extLst>
                  <a:ext uri="{0D108BD9-81ED-4DB2-BD59-A6C34878D82A}">
                    <a16:rowId xmlns:a16="http://schemas.microsoft.com/office/drawing/2014/main" val="2579789575"/>
                  </a:ext>
                </a:extLst>
              </a:tr>
              <a:tr h="444091">
                <a:tc>
                  <a:txBody>
                    <a:bodyPr/>
                    <a:lstStyle/>
                    <a:p>
                      <a:r>
                        <a:rPr lang="en-AU" sz="1600"/>
                        <a:t>Social skills</a:t>
                      </a:r>
                    </a:p>
                    <a:p>
                      <a:r>
                        <a:rPr lang="en-AU" sz="1600"/>
                        <a:t>Resilience</a:t>
                      </a:r>
                      <a:endParaRPr lang="en-US" sz="1600"/>
                    </a:p>
                  </a:txBody>
                  <a:tcPr>
                    <a:solidFill>
                      <a:schemeClr val="bg1">
                        <a:lumMod val="85000"/>
                      </a:schemeClr>
                    </a:solidFill>
                  </a:tcPr>
                </a:tc>
                <a:tc>
                  <a:txBody>
                    <a:bodyPr/>
                    <a:lstStyle/>
                    <a:p>
                      <a:pPr algn="ctr"/>
                      <a:r>
                        <a:rPr lang="en-AU"/>
                        <a:t>8B1 &amp; 8B2</a:t>
                      </a:r>
                    </a:p>
                    <a:p>
                      <a:pPr algn="ctr"/>
                      <a:endParaRPr lang="en-US"/>
                    </a:p>
                  </a:txBody>
                  <a:tcPr>
                    <a:solidFill>
                      <a:srgbClr val="00B0F0"/>
                    </a:solidFill>
                  </a:tcPr>
                </a:tc>
                <a:tc>
                  <a:txBody>
                    <a:bodyPr/>
                    <a:lstStyle/>
                    <a:p>
                      <a:pPr algn="ctr"/>
                      <a:r>
                        <a:rPr lang="en-AU"/>
                        <a:t>8G1 &amp; 8G2</a:t>
                      </a:r>
                    </a:p>
                  </a:txBody>
                  <a:tcPr>
                    <a:solidFill>
                      <a:srgbClr val="00B050"/>
                    </a:solidFill>
                  </a:tcPr>
                </a:tc>
                <a:tc>
                  <a:txBody>
                    <a:bodyPr/>
                    <a:lstStyle/>
                    <a:p>
                      <a:pPr algn="ctr"/>
                      <a:r>
                        <a:rPr lang="en-AU"/>
                        <a:t>8R1 &amp; 8R2</a:t>
                      </a:r>
                    </a:p>
                  </a:txBody>
                  <a:tcPr>
                    <a:solidFill>
                      <a:srgbClr val="FF0000"/>
                    </a:solidFill>
                  </a:tcPr>
                </a:tc>
                <a:tc>
                  <a:txBody>
                    <a:bodyPr/>
                    <a:lstStyle/>
                    <a:p>
                      <a:pPr algn="ctr"/>
                      <a:r>
                        <a:rPr lang="en-AU"/>
                        <a:t>8Y1 &amp; 8Y2</a:t>
                      </a:r>
                    </a:p>
                  </a:txBody>
                  <a:tcPr>
                    <a:solidFill>
                      <a:srgbClr val="FFFF00"/>
                    </a:solidFill>
                  </a:tcPr>
                </a:tc>
                <a:extLst>
                  <a:ext uri="{0D108BD9-81ED-4DB2-BD59-A6C34878D82A}">
                    <a16:rowId xmlns:a16="http://schemas.microsoft.com/office/drawing/2014/main" val="1626367417"/>
                  </a:ext>
                </a:extLst>
              </a:tr>
              <a:tr h="444091">
                <a:tc>
                  <a:txBody>
                    <a:bodyPr/>
                    <a:lstStyle/>
                    <a:p>
                      <a:r>
                        <a:rPr lang="en-AU" sz="1600"/>
                        <a:t>Transition</a:t>
                      </a:r>
                    </a:p>
                    <a:p>
                      <a:r>
                        <a:rPr lang="en-AU" sz="1600"/>
                        <a:t>Group</a:t>
                      </a:r>
                      <a:r>
                        <a:rPr lang="en-AU" sz="1600" baseline="0"/>
                        <a:t> building</a:t>
                      </a:r>
                      <a:endParaRPr lang="en-US" sz="1600"/>
                    </a:p>
                  </a:txBody>
                  <a:tcPr>
                    <a:solidFill>
                      <a:schemeClr val="bg1">
                        <a:lumMod val="85000"/>
                      </a:schemeClr>
                    </a:solidFill>
                  </a:tcPr>
                </a:tc>
                <a:tc>
                  <a:txBody>
                    <a:bodyPr/>
                    <a:lstStyle/>
                    <a:p>
                      <a:pPr algn="ctr"/>
                      <a:r>
                        <a:rPr lang="en-AU"/>
                        <a:t>7B1 &amp; 7B2</a:t>
                      </a:r>
                    </a:p>
                    <a:p>
                      <a:pPr algn="ctr"/>
                      <a:endParaRPr lang="en-US"/>
                    </a:p>
                  </a:txBody>
                  <a:tcPr>
                    <a:solidFill>
                      <a:srgbClr val="00B0F0"/>
                    </a:solidFill>
                  </a:tcPr>
                </a:tc>
                <a:tc>
                  <a:txBody>
                    <a:bodyPr/>
                    <a:lstStyle/>
                    <a:p>
                      <a:pPr algn="ctr"/>
                      <a:r>
                        <a:rPr lang="en-AU"/>
                        <a:t>7G1 &amp; 7G2</a:t>
                      </a:r>
                    </a:p>
                  </a:txBody>
                  <a:tcPr>
                    <a:solidFill>
                      <a:srgbClr val="00B050"/>
                    </a:solidFill>
                  </a:tcPr>
                </a:tc>
                <a:tc>
                  <a:txBody>
                    <a:bodyPr/>
                    <a:lstStyle/>
                    <a:p>
                      <a:pPr algn="ctr"/>
                      <a:r>
                        <a:rPr lang="en-AU"/>
                        <a:t>7R1 &amp; 7R2</a:t>
                      </a:r>
                    </a:p>
                  </a:txBody>
                  <a:tcPr>
                    <a:solidFill>
                      <a:srgbClr val="FF0000"/>
                    </a:solidFill>
                  </a:tcPr>
                </a:tc>
                <a:tc>
                  <a:txBody>
                    <a:bodyPr/>
                    <a:lstStyle/>
                    <a:p>
                      <a:pPr algn="ctr"/>
                      <a:r>
                        <a:rPr lang="en-AU"/>
                        <a:t>7Y1 &amp; 7Y2</a:t>
                      </a:r>
                    </a:p>
                  </a:txBody>
                  <a:tcPr>
                    <a:solidFill>
                      <a:srgbClr val="FFFF00"/>
                    </a:solidFill>
                  </a:tcPr>
                </a:tc>
                <a:extLst>
                  <a:ext uri="{0D108BD9-81ED-4DB2-BD59-A6C34878D82A}">
                    <a16:rowId xmlns:a16="http://schemas.microsoft.com/office/drawing/2014/main" val="158274686"/>
                  </a:ext>
                </a:extLst>
              </a:tr>
            </a:tbl>
          </a:graphicData>
        </a:graphic>
      </p:graphicFrame>
      <p:sp>
        <p:nvSpPr>
          <p:cNvPr id="8" name="Right Arrow 7"/>
          <p:cNvSpPr/>
          <p:nvPr/>
        </p:nvSpPr>
        <p:spPr>
          <a:xfrm rot="16200000">
            <a:off x="-1599917" y="4393463"/>
            <a:ext cx="397451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80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solidFill>
            <a:schemeClr val="bg1"/>
          </a:solidFill>
        </p:spPr>
        <p:txBody>
          <a:bodyPr/>
          <a:lstStyle/>
          <a:p>
            <a:r>
              <a:rPr lang="en-AU" b="1"/>
              <a:t>Curriculum</a:t>
            </a:r>
          </a:p>
        </p:txBody>
      </p:sp>
      <p:sp>
        <p:nvSpPr>
          <p:cNvPr id="3" name="Content Placeholder 2"/>
          <p:cNvSpPr>
            <a:spLocks noGrp="1"/>
          </p:cNvSpPr>
          <p:nvPr>
            <p:ph idx="1"/>
          </p:nvPr>
        </p:nvSpPr>
        <p:spPr>
          <a:xfrm>
            <a:off x="457199" y="1402948"/>
            <a:ext cx="7221539" cy="4723215"/>
          </a:xfrm>
        </p:spPr>
        <p:txBody>
          <a:bodyPr/>
          <a:lstStyle/>
          <a:p>
            <a:pPr>
              <a:lnSpc>
                <a:spcPct val="150000"/>
              </a:lnSpc>
            </a:pPr>
            <a:r>
              <a:rPr lang="en-AU"/>
              <a:t>Well planned &amp; sequential</a:t>
            </a:r>
          </a:p>
          <a:p>
            <a:pPr>
              <a:lnSpc>
                <a:spcPct val="150000"/>
              </a:lnSpc>
            </a:pPr>
            <a:r>
              <a:rPr lang="en-US"/>
              <a:t>Differentiated for mixed abilities</a:t>
            </a:r>
            <a:endParaRPr lang="en-AU"/>
          </a:p>
          <a:p>
            <a:pPr>
              <a:lnSpc>
                <a:spcPct val="150000"/>
              </a:lnSpc>
            </a:pPr>
            <a:r>
              <a:rPr lang="en-AU"/>
              <a:t>Building skills &amp; knowledge</a:t>
            </a:r>
          </a:p>
          <a:p>
            <a:pPr>
              <a:lnSpc>
                <a:spcPct val="150000"/>
              </a:lnSpc>
            </a:pPr>
            <a:r>
              <a:rPr lang="en-AU"/>
              <a:t>Promoting independence</a:t>
            </a:r>
          </a:p>
          <a:p>
            <a:pPr>
              <a:lnSpc>
                <a:spcPct val="150000"/>
              </a:lnSpc>
            </a:pPr>
            <a:r>
              <a:rPr lang="en-AU"/>
              <a:t>High expectations</a:t>
            </a:r>
          </a:p>
          <a:p>
            <a:endParaRPr lang="en-AU"/>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2952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0825" y="1052513"/>
            <a:ext cx="0" cy="5400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spTree>
    <p:extLst>
      <p:ext uri="{BB962C8B-B14F-4D97-AF65-F5344CB8AC3E}">
        <p14:creationId xmlns:p14="http://schemas.microsoft.com/office/powerpoint/2010/main" val="172764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28082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3203575" y="333375"/>
            <a:ext cx="4681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413000" y="3716338"/>
            <a:ext cx="5400675"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5288" y="6524625"/>
            <a:ext cx="74898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334964"/>
            <a:ext cx="891182" cy="6191250"/>
          </a:xfrm>
          <a:prstGeom prst="rect">
            <a:avLst/>
          </a:prstGeom>
          <a:noFill/>
          <a:ln>
            <a:noFill/>
          </a:ln>
        </p:spPr>
      </p:pic>
      <p:sp>
        <p:nvSpPr>
          <p:cNvPr id="5" name="Title 4"/>
          <p:cNvSpPr>
            <a:spLocks noGrp="1"/>
          </p:cNvSpPr>
          <p:nvPr>
            <p:ph type="title"/>
          </p:nvPr>
        </p:nvSpPr>
        <p:spPr>
          <a:xfrm>
            <a:off x="-14089" y="945274"/>
            <a:ext cx="8229600" cy="1143000"/>
          </a:xfrm>
        </p:spPr>
        <p:txBody>
          <a:bodyPr>
            <a:normAutofit/>
          </a:bodyPr>
          <a:lstStyle/>
          <a:p>
            <a:r>
              <a:rPr lang="en-AU" sz="3200"/>
              <a:t>What does the Year 7 curriculum look like?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68785734"/>
              </p:ext>
            </p:extLst>
          </p:nvPr>
        </p:nvGraphicFramePr>
        <p:xfrm>
          <a:off x="492917" y="2130260"/>
          <a:ext cx="7294565" cy="3413760"/>
        </p:xfrm>
        <a:graphic>
          <a:graphicData uri="http://schemas.openxmlformats.org/drawingml/2006/table">
            <a:tbl>
              <a:tblPr firstRow="1" bandRow="1">
                <a:tableStyleId>{5C22544A-7EE6-4342-B048-85BDC9FD1C3A}</a:tableStyleId>
              </a:tblPr>
              <a:tblGrid>
                <a:gridCol w="1458913">
                  <a:extLst>
                    <a:ext uri="{9D8B030D-6E8A-4147-A177-3AD203B41FA5}">
                      <a16:colId xmlns:a16="http://schemas.microsoft.com/office/drawing/2014/main" val="20000"/>
                    </a:ext>
                  </a:extLst>
                </a:gridCol>
                <a:gridCol w="1458913">
                  <a:extLst>
                    <a:ext uri="{9D8B030D-6E8A-4147-A177-3AD203B41FA5}">
                      <a16:colId xmlns:a16="http://schemas.microsoft.com/office/drawing/2014/main" val="20001"/>
                    </a:ext>
                  </a:extLst>
                </a:gridCol>
                <a:gridCol w="1458913">
                  <a:extLst>
                    <a:ext uri="{9D8B030D-6E8A-4147-A177-3AD203B41FA5}">
                      <a16:colId xmlns:a16="http://schemas.microsoft.com/office/drawing/2014/main" val="20002"/>
                    </a:ext>
                  </a:extLst>
                </a:gridCol>
                <a:gridCol w="1458913">
                  <a:extLst>
                    <a:ext uri="{9D8B030D-6E8A-4147-A177-3AD203B41FA5}">
                      <a16:colId xmlns:a16="http://schemas.microsoft.com/office/drawing/2014/main" val="20003"/>
                    </a:ext>
                  </a:extLst>
                </a:gridCol>
                <a:gridCol w="1458913">
                  <a:extLst>
                    <a:ext uri="{9D8B030D-6E8A-4147-A177-3AD203B41FA5}">
                      <a16:colId xmlns:a16="http://schemas.microsoft.com/office/drawing/2014/main" val="20004"/>
                    </a:ext>
                  </a:extLst>
                </a:gridCol>
              </a:tblGrid>
              <a:tr h="984392">
                <a:tc>
                  <a:txBody>
                    <a:bodyPr/>
                    <a:lstStyle/>
                    <a:p>
                      <a:pPr algn="ctr"/>
                      <a:r>
                        <a:rPr lang="en-AU" sz="2000" b="1">
                          <a:solidFill>
                            <a:schemeClr val="bg1"/>
                          </a:solidFill>
                        </a:rPr>
                        <a:t>English</a:t>
                      </a:r>
                    </a:p>
                  </a:txBody>
                  <a:tcPr marL="106475" marR="106475"/>
                </a:tc>
                <a:tc>
                  <a:txBody>
                    <a:bodyPr/>
                    <a:lstStyle/>
                    <a:p>
                      <a:pPr algn="ctr"/>
                      <a:r>
                        <a:rPr lang="en-AU" sz="2000" b="1">
                          <a:solidFill>
                            <a:schemeClr val="bg1"/>
                          </a:solidFill>
                        </a:rPr>
                        <a:t>Maths</a:t>
                      </a:r>
                    </a:p>
                  </a:txBody>
                  <a:tcPr marL="106475" marR="106475"/>
                </a:tc>
                <a:tc>
                  <a:txBody>
                    <a:bodyPr/>
                    <a:lstStyle/>
                    <a:p>
                      <a:pPr algn="ctr"/>
                      <a:r>
                        <a:rPr lang="en-AU" sz="2000" b="1">
                          <a:solidFill>
                            <a:schemeClr val="bg1"/>
                          </a:solidFill>
                        </a:rPr>
                        <a:t>Humanities</a:t>
                      </a:r>
                    </a:p>
                  </a:txBody>
                  <a:tcPr marL="106475" marR="106475"/>
                </a:tc>
                <a:tc>
                  <a:txBody>
                    <a:bodyPr/>
                    <a:lstStyle/>
                    <a:p>
                      <a:pPr algn="ctr"/>
                      <a:r>
                        <a:rPr lang="en-AU" sz="2000" b="1">
                          <a:solidFill>
                            <a:schemeClr val="bg1"/>
                          </a:solidFill>
                        </a:rPr>
                        <a:t>Science</a:t>
                      </a:r>
                    </a:p>
                  </a:txBody>
                  <a:tcPr marL="106475" marR="106475"/>
                </a:tc>
                <a:tc>
                  <a:txBody>
                    <a:bodyPr/>
                    <a:lstStyle/>
                    <a:p>
                      <a:pPr algn="ctr"/>
                      <a:r>
                        <a:rPr lang="en-AU" sz="2000" b="1">
                          <a:solidFill>
                            <a:schemeClr val="bg1"/>
                          </a:solidFill>
                        </a:rPr>
                        <a:t>LOTE</a:t>
                      </a:r>
                    </a:p>
                    <a:p>
                      <a:pPr algn="ctr"/>
                      <a:r>
                        <a:rPr lang="en-AU" sz="2000" b="1">
                          <a:solidFill>
                            <a:schemeClr val="bg1"/>
                          </a:solidFill>
                        </a:rPr>
                        <a:t>Italian Japanese</a:t>
                      </a:r>
                    </a:p>
                  </a:txBody>
                  <a:tcPr marL="106475" marR="106475"/>
                </a:tc>
                <a:extLst>
                  <a:ext uri="{0D108BD9-81ED-4DB2-BD59-A6C34878D82A}">
                    <a16:rowId xmlns:a16="http://schemas.microsoft.com/office/drawing/2014/main" val="10000"/>
                  </a:ext>
                </a:extLst>
              </a:tr>
              <a:tr h="686092">
                <a:tc>
                  <a:txBody>
                    <a:bodyPr/>
                    <a:lstStyle/>
                    <a:p>
                      <a:pPr algn="ctr"/>
                      <a:r>
                        <a:rPr lang="en-AU" sz="2000" b="1">
                          <a:solidFill>
                            <a:schemeClr val="accent1">
                              <a:lumMod val="50000"/>
                            </a:schemeClr>
                          </a:solidFill>
                        </a:rPr>
                        <a:t>5</a:t>
                      </a:r>
                    </a:p>
                    <a:p>
                      <a:pPr algn="ctr"/>
                      <a:endParaRPr lang="en-AU" sz="2000" b="1">
                        <a:solidFill>
                          <a:schemeClr val="accent1">
                            <a:lumMod val="50000"/>
                          </a:schemeClr>
                        </a:solidFill>
                      </a:endParaRPr>
                    </a:p>
                  </a:txBody>
                  <a:tcPr marL="106475" marR="106475"/>
                </a:tc>
                <a:tc>
                  <a:txBody>
                    <a:bodyPr/>
                    <a:lstStyle/>
                    <a:p>
                      <a:pPr algn="ctr"/>
                      <a:r>
                        <a:rPr lang="en-AU" sz="2000" b="1">
                          <a:solidFill>
                            <a:schemeClr val="accent1">
                              <a:lumMod val="50000"/>
                            </a:schemeClr>
                          </a:solidFill>
                        </a:rPr>
                        <a:t>5</a:t>
                      </a:r>
                    </a:p>
                  </a:txBody>
                  <a:tcPr marL="106475" marR="106475"/>
                </a:tc>
                <a:tc>
                  <a:txBody>
                    <a:bodyPr/>
                    <a:lstStyle/>
                    <a:p>
                      <a:pPr algn="ctr"/>
                      <a:r>
                        <a:rPr lang="en-AU" sz="2000" b="1">
                          <a:solidFill>
                            <a:schemeClr val="accent1">
                              <a:lumMod val="50000"/>
                            </a:schemeClr>
                          </a:solidFill>
                        </a:rPr>
                        <a:t>3</a:t>
                      </a:r>
                    </a:p>
                  </a:txBody>
                  <a:tcPr marL="106475" marR="106475"/>
                </a:tc>
                <a:tc>
                  <a:txBody>
                    <a:bodyPr/>
                    <a:lstStyle/>
                    <a:p>
                      <a:pPr algn="ctr"/>
                      <a:r>
                        <a:rPr lang="en-AU" sz="2000" b="1">
                          <a:solidFill>
                            <a:schemeClr val="accent1">
                              <a:lumMod val="50000"/>
                            </a:schemeClr>
                          </a:solidFill>
                        </a:rPr>
                        <a:t>3</a:t>
                      </a:r>
                    </a:p>
                  </a:txBody>
                  <a:tcPr marL="106475" marR="106475"/>
                </a:tc>
                <a:tc>
                  <a:txBody>
                    <a:bodyPr/>
                    <a:lstStyle/>
                    <a:p>
                      <a:pPr algn="ctr"/>
                      <a:r>
                        <a:rPr lang="en-AU" sz="2000" b="1">
                          <a:solidFill>
                            <a:schemeClr val="accent1">
                              <a:lumMod val="50000"/>
                            </a:schemeClr>
                          </a:solidFill>
                        </a:rPr>
                        <a:t>3</a:t>
                      </a:r>
                    </a:p>
                  </a:txBody>
                  <a:tcPr marL="106475" marR="106475"/>
                </a:tc>
                <a:extLst>
                  <a:ext uri="{0D108BD9-81ED-4DB2-BD59-A6C34878D82A}">
                    <a16:rowId xmlns:a16="http://schemas.microsoft.com/office/drawing/2014/main" val="10001"/>
                  </a:ext>
                </a:extLst>
              </a:tr>
              <a:tr h="984392">
                <a:tc>
                  <a:txBody>
                    <a:bodyPr/>
                    <a:lstStyle/>
                    <a:p>
                      <a:pPr algn="ctr"/>
                      <a:r>
                        <a:rPr lang="en-AU" sz="2000" b="1">
                          <a:solidFill>
                            <a:schemeClr val="bg1"/>
                          </a:solidFill>
                        </a:rPr>
                        <a:t>PE</a:t>
                      </a:r>
                    </a:p>
                  </a:txBody>
                  <a:tcPr marL="106475" marR="106475">
                    <a:solidFill>
                      <a:srgbClr val="0070C0"/>
                    </a:solidFill>
                  </a:tcPr>
                </a:tc>
                <a:tc>
                  <a:txBody>
                    <a:bodyPr/>
                    <a:lstStyle/>
                    <a:p>
                      <a:pPr algn="ctr"/>
                      <a:r>
                        <a:rPr lang="en-AU" sz="2000" b="1">
                          <a:solidFill>
                            <a:schemeClr val="bg1"/>
                          </a:solidFill>
                        </a:rPr>
                        <a:t>Technology</a:t>
                      </a:r>
                    </a:p>
                    <a:p>
                      <a:pPr algn="ctr"/>
                      <a:r>
                        <a:rPr lang="en-AU" sz="2000" b="1">
                          <a:solidFill>
                            <a:schemeClr val="bg1"/>
                          </a:solidFill>
                        </a:rPr>
                        <a:t>Food</a:t>
                      </a:r>
                    </a:p>
                    <a:p>
                      <a:pPr algn="ctr"/>
                      <a:r>
                        <a:rPr lang="en-AU" sz="2000" b="1">
                          <a:solidFill>
                            <a:schemeClr val="bg1"/>
                          </a:solidFill>
                        </a:rPr>
                        <a:t>Digital</a:t>
                      </a:r>
                    </a:p>
                  </a:txBody>
                  <a:tcPr marL="106475" marR="106475">
                    <a:solidFill>
                      <a:srgbClr val="0070C0"/>
                    </a:solidFill>
                  </a:tcPr>
                </a:tc>
                <a:tc>
                  <a:txBody>
                    <a:bodyPr/>
                    <a:lstStyle/>
                    <a:p>
                      <a:pPr algn="ctr"/>
                      <a:r>
                        <a:rPr lang="en-AU" sz="2000" b="1">
                          <a:solidFill>
                            <a:schemeClr val="bg1"/>
                          </a:solidFill>
                        </a:rPr>
                        <a:t>Arts</a:t>
                      </a:r>
                    </a:p>
                    <a:p>
                      <a:pPr algn="ctr"/>
                      <a:r>
                        <a:rPr lang="en-AU" sz="2000" b="1">
                          <a:solidFill>
                            <a:schemeClr val="bg1"/>
                          </a:solidFill>
                        </a:rPr>
                        <a:t>Music</a:t>
                      </a:r>
                    </a:p>
                    <a:p>
                      <a:pPr algn="ctr"/>
                      <a:r>
                        <a:rPr lang="en-AU" sz="2000" b="1">
                          <a:solidFill>
                            <a:schemeClr val="bg1"/>
                          </a:solidFill>
                        </a:rPr>
                        <a:t>2D Art</a:t>
                      </a:r>
                    </a:p>
                  </a:txBody>
                  <a:tcPr marL="106475" marR="106475">
                    <a:solidFill>
                      <a:srgbClr val="0070C0"/>
                    </a:solidFill>
                  </a:tcPr>
                </a:tc>
                <a:tc>
                  <a:txBody>
                    <a:bodyPr/>
                    <a:lstStyle/>
                    <a:p>
                      <a:pPr algn="ctr"/>
                      <a:r>
                        <a:rPr lang="en-AU" sz="2000" b="1">
                          <a:solidFill>
                            <a:schemeClr val="bg1"/>
                          </a:solidFill>
                        </a:rPr>
                        <a:t>Explore</a:t>
                      </a:r>
                    </a:p>
                    <a:p>
                      <a:pPr algn="ctr"/>
                      <a:r>
                        <a:rPr lang="en-AU" sz="2000" b="1">
                          <a:solidFill>
                            <a:schemeClr val="bg1"/>
                          </a:solidFill>
                        </a:rPr>
                        <a:t>Me</a:t>
                      </a:r>
                    </a:p>
                  </a:txBody>
                  <a:tcPr marL="106475" marR="106475">
                    <a:solidFill>
                      <a:srgbClr val="0070C0"/>
                    </a:solidFill>
                  </a:tcPr>
                </a:tc>
                <a:tc>
                  <a:txBody>
                    <a:bodyPr/>
                    <a:lstStyle/>
                    <a:p>
                      <a:pPr algn="ctr"/>
                      <a:r>
                        <a:rPr lang="en-AU" sz="2000" b="1">
                          <a:solidFill>
                            <a:schemeClr val="bg1"/>
                          </a:solidFill>
                        </a:rPr>
                        <a:t>Home Group</a:t>
                      </a:r>
                    </a:p>
                  </a:txBody>
                  <a:tcPr marL="106475" marR="106475">
                    <a:solidFill>
                      <a:srgbClr val="0070C0"/>
                    </a:solidFill>
                  </a:tcPr>
                </a:tc>
                <a:extLst>
                  <a:ext uri="{0D108BD9-81ED-4DB2-BD59-A6C34878D82A}">
                    <a16:rowId xmlns:a16="http://schemas.microsoft.com/office/drawing/2014/main" val="10002"/>
                  </a:ext>
                </a:extLst>
              </a:tr>
              <a:tr h="686092">
                <a:tc>
                  <a:txBody>
                    <a:bodyPr/>
                    <a:lstStyle/>
                    <a:p>
                      <a:pPr algn="ctr"/>
                      <a:r>
                        <a:rPr lang="en-US" sz="2000" b="1">
                          <a:solidFill>
                            <a:schemeClr val="accent1">
                              <a:lumMod val="50000"/>
                            </a:schemeClr>
                          </a:solidFill>
                        </a:rPr>
                        <a:t>2</a:t>
                      </a:r>
                      <a:endParaRPr lang="en-AU" sz="2000" b="1">
                        <a:solidFill>
                          <a:schemeClr val="accent1">
                            <a:lumMod val="50000"/>
                          </a:schemeClr>
                        </a:solidFill>
                      </a:endParaRPr>
                    </a:p>
                    <a:p>
                      <a:pPr algn="ctr"/>
                      <a:endParaRPr lang="en-AU" sz="2000" b="1">
                        <a:solidFill>
                          <a:schemeClr val="accent1">
                            <a:lumMod val="50000"/>
                          </a:schemeClr>
                        </a:solidFill>
                      </a:endParaRPr>
                    </a:p>
                  </a:txBody>
                  <a:tcPr marL="106475" marR="106475"/>
                </a:tc>
                <a:tc>
                  <a:txBody>
                    <a:bodyPr/>
                    <a:lstStyle/>
                    <a:p>
                      <a:pPr algn="ctr"/>
                      <a:r>
                        <a:rPr lang="en-AU" sz="2000" b="1">
                          <a:solidFill>
                            <a:schemeClr val="accent1">
                              <a:lumMod val="50000"/>
                            </a:schemeClr>
                          </a:solidFill>
                        </a:rPr>
                        <a:t>3</a:t>
                      </a:r>
                    </a:p>
                  </a:txBody>
                  <a:tcPr marL="106475" marR="106475"/>
                </a:tc>
                <a:tc>
                  <a:txBody>
                    <a:bodyPr/>
                    <a:lstStyle/>
                    <a:p>
                      <a:pPr algn="ctr"/>
                      <a:r>
                        <a:rPr lang="en-AU" sz="2000" b="1">
                          <a:solidFill>
                            <a:schemeClr val="accent1">
                              <a:lumMod val="50000"/>
                            </a:schemeClr>
                          </a:solidFill>
                        </a:rPr>
                        <a:t>3</a:t>
                      </a:r>
                    </a:p>
                  </a:txBody>
                  <a:tcPr marL="106475" marR="106475"/>
                </a:tc>
                <a:tc>
                  <a:txBody>
                    <a:bodyPr/>
                    <a:lstStyle/>
                    <a:p>
                      <a:pPr algn="ctr"/>
                      <a:r>
                        <a:rPr lang="en-US" sz="2000" b="1">
                          <a:solidFill>
                            <a:schemeClr val="accent1">
                              <a:lumMod val="50000"/>
                            </a:schemeClr>
                          </a:solidFill>
                        </a:rPr>
                        <a:t>3</a:t>
                      </a:r>
                      <a:endParaRPr lang="en-AU" sz="2000" b="1">
                        <a:solidFill>
                          <a:schemeClr val="accent1">
                            <a:lumMod val="50000"/>
                          </a:schemeClr>
                        </a:solidFill>
                      </a:endParaRPr>
                    </a:p>
                  </a:txBody>
                  <a:tcPr marL="106475" marR="106475"/>
                </a:tc>
                <a:tc>
                  <a:txBody>
                    <a:bodyPr/>
                    <a:lstStyle/>
                    <a:p>
                      <a:pPr algn="ctr"/>
                      <a:r>
                        <a:rPr lang="en-AU" sz="2000" b="1">
                          <a:solidFill>
                            <a:schemeClr val="accent1">
                              <a:lumMod val="50000"/>
                            </a:schemeClr>
                          </a:solidFill>
                        </a:rPr>
                        <a:t>10 mins</a:t>
                      </a:r>
                    </a:p>
                  </a:txBody>
                  <a:tcPr marL="106475" marR="10647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0623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1504</Words>
  <Application>Microsoft Office PowerPoint</Application>
  <PresentationFormat>On-screen Show (4:3)</PresentationFormat>
  <Paragraphs>206</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Year 12 Outcomes 2022</vt:lpstr>
      <vt:lpstr>PowerPoint Presentation</vt:lpstr>
      <vt:lpstr>PowerPoint Presentation</vt:lpstr>
      <vt:lpstr>HOUSES</vt:lpstr>
      <vt:lpstr>Curriculum</vt:lpstr>
      <vt:lpstr>What does the Year 7 curriculum look like?</vt:lpstr>
      <vt:lpstr>      SEAL Program</vt:lpstr>
      <vt:lpstr>PowerPoint Presentation</vt:lpstr>
      <vt:lpstr>Soccer School</vt:lpstr>
      <vt:lpstr>Current Year 7 Students </vt:lpstr>
      <vt:lpstr>Transition </vt:lpstr>
      <vt:lpstr> Peer Support</vt:lpstr>
      <vt:lpstr>PowerPoint Presentation</vt:lpstr>
      <vt:lpstr>PowerPoint Presentation</vt:lpstr>
      <vt:lpstr>When they started…</vt:lpstr>
      <vt:lpstr>Where to from here?</vt:lpstr>
      <vt:lpstr>www.findmyschool.vic.gov.au</vt:lpstr>
    </vt:vector>
  </TitlesOfParts>
  <Company>DEECD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BLOOM</dc:creator>
  <cp:lastModifiedBy>Daniel Mcferran</cp:lastModifiedBy>
  <cp:revision>29</cp:revision>
  <cp:lastPrinted>2019-04-30T06:08:09Z</cp:lastPrinted>
  <dcterms:created xsi:type="dcterms:W3CDTF">2014-04-29T01:26:04Z</dcterms:created>
  <dcterms:modified xsi:type="dcterms:W3CDTF">2023-05-03T04:51:16Z</dcterms:modified>
</cp:coreProperties>
</file>